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ACCF4C-A627-4593-B82D-0ED73EAC9577}" type="datetimeFigureOut">
              <a:rPr lang="en-US" smtClean="0"/>
              <a:t>10/11/2016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DDE11-D72F-4780-95D9-F556DE7A7E16}" type="slidenum">
              <a:rPr lang="en-US" smtClean="0"/>
              <a:t>‹#›</a:t>
            </a:fld>
            <a:endParaRPr lang="en-US"/>
          </a:p>
        </p:txBody>
      </p:sp>
    </p:spTree>
    <p:extLst>
      <p:ext uri="{BB962C8B-B14F-4D97-AF65-F5344CB8AC3E}">
        <p14:creationId xmlns:p14="http://schemas.microsoft.com/office/powerpoint/2010/main" val="30782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200" b="0" i="0" u="none">
                <a:solidFill>
                  <a:srgbClr val="000000"/>
                </a:solidFill>
                <a:latin typeface="Arial"/>
                <a:ea typeface="Arial"/>
                <a:cs typeface="Arial"/>
                <a:sym typeface="Arial"/>
              </a:rPr>
              <a:t>2</a:t>
            </a:fld>
            <a:endParaRPr lang="en-US" sz="1200" b="0" i="0" u="none">
              <a:solidFill>
                <a:srgbClr val="000000"/>
              </a:solidFill>
              <a:latin typeface="Arial"/>
              <a:ea typeface="Arial"/>
              <a:cs typeface="Arial"/>
              <a:sym typeface="Arial"/>
            </a:endParaRPr>
          </a:p>
        </p:txBody>
      </p:sp>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2" name="Shape 72"/>
          <p:cNvSpPr txBox="1">
            <a:spLocks noGrp="1"/>
          </p:cNvSpPr>
          <p:nvPr>
            <p:ph type="body" idx="1"/>
          </p:nvPr>
        </p:nvSpPr>
        <p:spPr>
          <a:xfrm>
            <a:off x="1524000" y="4343400"/>
            <a:ext cx="38099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a:t>Slide 2:  How many stages of child development can you name before we see this powerpoint?  What types of descriptions are included in the physical, intellectual, emotional and social characteristics of the stages of development?  What area do you think would be the most interesting to learn more about?</a:t>
            </a:r>
          </a:p>
        </p:txBody>
      </p:sp>
    </p:spTree>
    <p:extLst>
      <p:ext uri="{BB962C8B-B14F-4D97-AF65-F5344CB8AC3E}">
        <p14:creationId xmlns:p14="http://schemas.microsoft.com/office/powerpoint/2010/main" val="180878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1827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474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7896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7243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55341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802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4333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53121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1160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792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535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3961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225" name="Shape 2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2850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4525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21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057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92" name="Shape 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8406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924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5828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1348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4212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txBox="1">
            <a:spLocks noGrp="1"/>
          </p:cNvSpPr>
          <p:nvPr>
            <p:ph type="body" idx="1"/>
          </p:nvPr>
        </p:nvSpPr>
        <p:spPr>
          <a:xfrm>
            <a:off x="1143000" y="4343400"/>
            <a:ext cx="4572000" cy="4114800"/>
          </a:xfrm>
          <a:prstGeom prst="rect">
            <a:avLst/>
          </a:prstGeom>
        </p:spPr>
        <p:txBody>
          <a:bodyPr lIns="91425" tIns="91425" rIns="91425" bIns="91425" anchor="t" anchorCtr="0">
            <a:noAutofit/>
          </a:bodyPr>
          <a:lstStyle/>
          <a:p>
            <a:pPr lvl="0">
              <a:spcBef>
                <a:spcPts val="0"/>
              </a:spcBef>
              <a:buNone/>
            </a:pPr>
            <a:endParaRPr/>
          </a:p>
        </p:txBody>
      </p:sp>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725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588C44-FC05-493B-B636-439C5905EF5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303468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88C44-FC05-493B-B636-439C5905EF5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999053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88C44-FC05-493B-B636-439C5905EF5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9DBF-63ED-4E29-98AA-C671CA9C772D}"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5039798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88C44-FC05-493B-B636-439C5905EF5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2253498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88C44-FC05-493B-B636-439C5905EF5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9DBF-63ED-4E29-98AA-C671CA9C772D}"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857132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88C44-FC05-493B-B636-439C5905EF5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333006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588C44-FC05-493B-B636-439C5905EF5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178033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588C44-FC05-493B-B636-439C5905EF5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527829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588C44-FC05-493B-B636-439C5905EF5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2366662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588C44-FC05-493B-B636-439C5905EF5A}" type="datetimeFigureOut">
              <a:rPr lang="en-US" smtClean="0"/>
              <a:t>10/11/2016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1453878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588C44-FC05-493B-B636-439C5905EF5A}"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156503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588C44-FC05-493B-B636-439C5905EF5A}" type="datetimeFigureOut">
              <a:rPr lang="en-US" smtClean="0"/>
              <a:t>10/11/2016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117223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588C44-FC05-493B-B636-439C5905EF5A}" type="datetimeFigureOut">
              <a:rPr lang="en-US" smtClean="0"/>
              <a:t>10/11/2016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276018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88C44-FC05-493B-B636-439C5905EF5A}" type="datetimeFigureOut">
              <a:rPr lang="en-US" smtClean="0"/>
              <a:t>10/11/2016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3305648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88C44-FC05-493B-B636-439C5905EF5A}"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498136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588C44-FC05-493B-B636-439C5905EF5A}" type="datetimeFigureOut">
              <a:rPr lang="en-US" smtClean="0"/>
              <a:t>10/11/2016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09DBF-63ED-4E29-98AA-C671CA9C772D}" type="slidenum">
              <a:rPr lang="en-US" smtClean="0"/>
              <a:t>‹#›</a:t>
            </a:fld>
            <a:endParaRPr lang="en-US"/>
          </a:p>
        </p:txBody>
      </p:sp>
    </p:spTree>
    <p:extLst>
      <p:ext uri="{BB962C8B-B14F-4D97-AF65-F5344CB8AC3E}">
        <p14:creationId xmlns:p14="http://schemas.microsoft.com/office/powerpoint/2010/main" val="3120052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E588C44-FC05-493B-B636-439C5905EF5A}" type="datetimeFigureOut">
              <a:rPr lang="en-US" smtClean="0"/>
              <a:t>10/11/2016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A509DBF-63ED-4E29-98AA-C671CA9C772D}" type="slidenum">
              <a:rPr lang="en-US" smtClean="0"/>
              <a:t>‹#›</a:t>
            </a:fld>
            <a:endParaRPr lang="en-US"/>
          </a:p>
        </p:txBody>
      </p:sp>
    </p:spTree>
    <p:extLst>
      <p:ext uri="{BB962C8B-B14F-4D97-AF65-F5344CB8AC3E}">
        <p14:creationId xmlns:p14="http://schemas.microsoft.com/office/powerpoint/2010/main" val="8908922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Ages &amp; Stages Child Development</a:t>
            </a:r>
            <a:endParaRPr lang="en-US" dirty="0"/>
          </a:p>
        </p:txBody>
      </p:sp>
      <p:sp>
        <p:nvSpPr>
          <p:cNvPr id="3" name="Subtitle 2"/>
          <p:cNvSpPr>
            <a:spLocks noGrp="1"/>
          </p:cNvSpPr>
          <p:nvPr>
            <p:ph type="subTitle" idx="1"/>
          </p:nvPr>
        </p:nvSpPr>
        <p:spPr/>
        <p:txBody>
          <a:bodyPr>
            <a:normAutofit fontScale="85000" lnSpcReduction="20000"/>
          </a:bodyPr>
          <a:lstStyle/>
          <a:p>
            <a:r>
              <a:rPr lang="en-US" sz="4000" dirty="0" smtClean="0"/>
              <a:t>Newborn to School </a:t>
            </a:r>
            <a:r>
              <a:rPr lang="en-US" sz="4000" dirty="0" smtClean="0"/>
              <a:t>age</a:t>
            </a:r>
          </a:p>
          <a:p>
            <a:r>
              <a:rPr lang="en-US" sz="4000" dirty="0" smtClean="0"/>
              <a:t>Mrs. </a:t>
            </a:r>
            <a:r>
              <a:rPr lang="en-US" sz="4000" dirty="0" err="1" smtClean="0"/>
              <a:t>Belgiorno</a:t>
            </a:r>
            <a:endParaRPr lang="en-US" sz="4000" dirty="0"/>
          </a:p>
        </p:txBody>
      </p:sp>
    </p:spTree>
    <p:extLst>
      <p:ext uri="{BB962C8B-B14F-4D97-AF65-F5344CB8AC3E}">
        <p14:creationId xmlns:p14="http://schemas.microsoft.com/office/powerpoint/2010/main" val="1821565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2286000" y="1905001"/>
            <a:ext cx="7483474"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Newborn Care Giving Guidelines</a:t>
            </a:r>
          </a:p>
        </p:txBody>
      </p:sp>
      <p:sp>
        <p:nvSpPr>
          <p:cNvPr id="136" name="Shape 136"/>
          <p:cNvSpPr txBox="1">
            <a:spLocks noGrp="1"/>
          </p:cNvSpPr>
          <p:nvPr>
            <p:ph sz="half" idx="1"/>
          </p:nvPr>
        </p:nvSpPr>
        <p:spPr>
          <a:xfrm>
            <a:off x="2286001" y="2743201"/>
            <a:ext cx="3809999"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115000"/>
              <a:buFont typeface="Noto Sans Symbols"/>
              <a:buChar char="▪"/>
            </a:pPr>
            <a:r>
              <a:rPr lang="en-US" sz="2400">
                <a:solidFill>
                  <a:schemeClr val="accent1"/>
                </a:solidFill>
                <a:latin typeface="Arial"/>
                <a:ea typeface="Arial"/>
                <a:cs typeface="Arial"/>
                <a:sym typeface="Arial"/>
              </a:rPr>
              <a:t>Establish a daily routine</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Provide consistent care</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Talk to infants</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Hold infants close while giving care</a:t>
            </a:r>
          </a:p>
          <a:p>
            <a:pPr marL="342900" indent="-342900">
              <a:spcBef>
                <a:spcPts val="960"/>
              </a:spcBef>
              <a:buClr>
                <a:srgbClr val="FF0000"/>
              </a:buClr>
              <a:buSzPct val="115000"/>
              <a:buNone/>
            </a:pPr>
            <a:endParaRPr sz="2400">
              <a:solidFill>
                <a:schemeClr val="dk1"/>
              </a:solidFill>
              <a:latin typeface="Times New Roman"/>
              <a:ea typeface="Times New Roman"/>
              <a:cs typeface="Times New Roman"/>
              <a:sym typeface="Times New Roman"/>
            </a:endParaRPr>
          </a:p>
        </p:txBody>
      </p:sp>
      <p:sp>
        <p:nvSpPr>
          <p:cNvPr id="137" name="Shape 137"/>
          <p:cNvSpPr txBox="1">
            <a:spLocks noGrp="1"/>
          </p:cNvSpPr>
          <p:nvPr>
            <p:ph sz="half" idx="2"/>
          </p:nvPr>
        </p:nvSpPr>
        <p:spPr>
          <a:xfrm>
            <a:off x="6096001" y="2743200"/>
            <a:ext cx="4190999" cy="3733800"/>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115000"/>
              <a:buFont typeface="Noto Sans Symbols"/>
              <a:buChar char="▪"/>
            </a:pPr>
            <a:r>
              <a:rPr lang="en-US" sz="2400">
                <a:solidFill>
                  <a:schemeClr val="accent1"/>
                </a:solidFill>
                <a:latin typeface="Arial"/>
                <a:ea typeface="Arial"/>
                <a:cs typeface="Arial"/>
                <a:sym typeface="Arial"/>
              </a:rPr>
              <a:t>Provide an interesting environment</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Be relaxed and calm</a:t>
            </a:r>
          </a:p>
          <a:p>
            <a:pPr marL="342900" indent="-342900">
              <a:lnSpc>
                <a:spcPct val="100000"/>
              </a:lnSpc>
              <a:spcBef>
                <a:spcPts val="1040"/>
              </a:spcBef>
              <a:buClr>
                <a:srgbClr val="FF0000"/>
              </a:buClr>
              <a:buSzPct val="134166"/>
              <a:buFont typeface="Noto Sans Symbols"/>
              <a:buChar char="▪"/>
            </a:pPr>
            <a:r>
              <a:rPr lang="en-US" sz="2400">
                <a:solidFill>
                  <a:schemeClr val="accent1"/>
                </a:solidFill>
                <a:latin typeface="Arial"/>
                <a:ea typeface="Arial"/>
                <a:cs typeface="Arial"/>
                <a:sym typeface="Arial"/>
              </a:rPr>
              <a:t>Develop bonding by cuddling infants</a:t>
            </a:r>
            <a:r>
              <a:rPr lang="en-US">
                <a:solidFill>
                  <a:schemeClr val="accent1"/>
                </a:solidFill>
                <a:latin typeface="Arial"/>
                <a:ea typeface="Arial"/>
                <a:cs typeface="Arial"/>
                <a:sym typeface="Arial"/>
              </a:rPr>
              <a:t/>
            </a:r>
            <a:br>
              <a:rPr lang="en-US">
                <a:solidFill>
                  <a:schemeClr val="accent1"/>
                </a:solidFill>
                <a:latin typeface="Arial"/>
                <a:ea typeface="Arial"/>
                <a:cs typeface="Arial"/>
                <a:sym typeface="Arial"/>
              </a:rPr>
            </a:br>
            <a:endParaRPr lang="en-US">
              <a:solidFill>
                <a:schemeClr val="accent1"/>
              </a:solidFill>
              <a:latin typeface="Arial"/>
              <a:ea typeface="Arial"/>
              <a:cs typeface="Arial"/>
              <a:sym typeface="Arial"/>
            </a:endParaRPr>
          </a:p>
        </p:txBody>
      </p:sp>
      <p:pic>
        <p:nvPicPr>
          <p:cNvPr id="138" name="Shape 138"/>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41823465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fade">
                                      <p:cBhvr>
                                        <p:cTn id="7" dur="500"/>
                                        <p:tgtEl>
                                          <p:spTgt spid="13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5">
                                            <p:txEl>
                                              <p:pRg st="0" end="0"/>
                                            </p:txEl>
                                          </p:spTgt>
                                        </p:tgtEl>
                                        <p:attrNameLst>
                                          <p:attrName>style.visibility</p:attrName>
                                        </p:attrNameLst>
                                      </p:cBhvr>
                                      <p:to>
                                        <p:strVal val="visible"/>
                                      </p:to>
                                    </p:set>
                                    <p:anim calcmode="lin" valueType="num">
                                      <p:cBhvr additive="base">
                                        <p:cTn id="11" dur="500"/>
                                        <p:tgtEl>
                                          <p:spTgt spid="13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36">
                                            <p:txEl>
                                              <p:pRg st="0" end="0"/>
                                            </p:txEl>
                                          </p:spTgt>
                                        </p:tgtEl>
                                        <p:attrNameLst>
                                          <p:attrName>style.visibility</p:attrName>
                                        </p:attrNameLst>
                                      </p:cBhvr>
                                      <p:to>
                                        <p:strVal val="visible"/>
                                      </p:to>
                                    </p:set>
                                    <p:animEffect transition="in" filter="fade">
                                      <p:cBhvr>
                                        <p:cTn id="16" dur="500"/>
                                        <p:tgtEl>
                                          <p:spTgt spid="13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6">
                                            <p:txEl>
                                              <p:pRg st="1" end="1"/>
                                            </p:txEl>
                                          </p:spTgt>
                                        </p:tgtEl>
                                        <p:attrNameLst>
                                          <p:attrName>style.visibility</p:attrName>
                                        </p:attrNameLst>
                                      </p:cBhvr>
                                      <p:to>
                                        <p:strVal val="visible"/>
                                      </p:to>
                                    </p:set>
                                    <p:animEffect transition="in" filter="fade">
                                      <p:cBhvr>
                                        <p:cTn id="21" dur="500"/>
                                        <p:tgtEl>
                                          <p:spTgt spid="13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6">
                                            <p:txEl>
                                              <p:pRg st="2" end="2"/>
                                            </p:txEl>
                                          </p:spTgt>
                                        </p:tgtEl>
                                        <p:attrNameLst>
                                          <p:attrName>style.visibility</p:attrName>
                                        </p:attrNameLst>
                                      </p:cBhvr>
                                      <p:to>
                                        <p:strVal val="visible"/>
                                      </p:to>
                                    </p:set>
                                    <p:animEffect transition="in" filter="fade">
                                      <p:cBhvr>
                                        <p:cTn id="26" dur="500"/>
                                        <p:tgtEl>
                                          <p:spTgt spid="13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6">
                                            <p:txEl>
                                              <p:pRg st="3" end="3"/>
                                            </p:txEl>
                                          </p:spTgt>
                                        </p:tgtEl>
                                        <p:attrNameLst>
                                          <p:attrName>style.visibility</p:attrName>
                                        </p:attrNameLst>
                                      </p:cBhvr>
                                      <p:to>
                                        <p:strVal val="visible"/>
                                      </p:to>
                                    </p:set>
                                    <p:animEffect transition="in" filter="fade">
                                      <p:cBhvr>
                                        <p:cTn id="31" dur="500"/>
                                        <p:tgtEl>
                                          <p:spTgt spid="136">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37">
                                            <p:txEl>
                                              <p:pRg st="0" end="0"/>
                                            </p:txEl>
                                          </p:spTgt>
                                        </p:tgtEl>
                                        <p:attrNameLst>
                                          <p:attrName>style.visibility</p:attrName>
                                        </p:attrNameLst>
                                      </p:cBhvr>
                                      <p:to>
                                        <p:strVal val="visible"/>
                                      </p:to>
                                    </p:set>
                                    <p:animEffect transition="in" filter="fade">
                                      <p:cBhvr>
                                        <p:cTn id="36" dur="500"/>
                                        <p:tgtEl>
                                          <p:spTgt spid="13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7">
                                            <p:txEl>
                                              <p:pRg st="1" end="1"/>
                                            </p:txEl>
                                          </p:spTgt>
                                        </p:tgtEl>
                                        <p:attrNameLst>
                                          <p:attrName>style.visibility</p:attrName>
                                        </p:attrNameLst>
                                      </p:cBhvr>
                                      <p:to>
                                        <p:strVal val="visible"/>
                                      </p:to>
                                    </p:set>
                                    <p:animEffect transition="in" filter="fade">
                                      <p:cBhvr>
                                        <p:cTn id="41" dur="500"/>
                                        <p:tgtEl>
                                          <p:spTgt spid="13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37">
                                            <p:txEl>
                                              <p:pRg st="2" end="2"/>
                                            </p:txEl>
                                          </p:spTgt>
                                        </p:tgtEl>
                                        <p:attrNameLst>
                                          <p:attrName>style.visibility</p:attrName>
                                        </p:attrNameLst>
                                      </p:cBhvr>
                                      <p:to>
                                        <p:strVal val="visible"/>
                                      </p:to>
                                    </p:set>
                                    <p:animEffect transition="in" filter="fade">
                                      <p:cBhvr>
                                        <p:cTn id="46" dur="500"/>
                                        <p:tgtEl>
                                          <p:spTgt spid="13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Shape 143"/>
          <p:cNvPicPr preferRelativeResize="0"/>
          <p:nvPr/>
        </p:nvPicPr>
        <p:blipFill rotWithShape="1">
          <a:blip r:embed="rId3">
            <a:alphaModFix/>
          </a:blip>
          <a:srcRect/>
          <a:stretch/>
        </p:blipFill>
        <p:spPr>
          <a:xfrm>
            <a:off x="1524000" y="1"/>
            <a:ext cx="5060950" cy="2054225"/>
          </a:xfrm>
          <a:prstGeom prst="rect">
            <a:avLst/>
          </a:prstGeom>
          <a:noFill/>
          <a:ln>
            <a:noFill/>
          </a:ln>
        </p:spPr>
      </p:pic>
      <p:sp>
        <p:nvSpPr>
          <p:cNvPr id="144" name="Shape 144"/>
          <p:cNvSpPr txBox="1"/>
          <p:nvPr/>
        </p:nvSpPr>
        <p:spPr>
          <a:xfrm>
            <a:off x="2286001" y="2078037"/>
            <a:ext cx="5714999" cy="842961"/>
          </a:xfrm>
          <a:prstGeom prst="rect">
            <a:avLst/>
          </a:prstGeom>
          <a:noFill/>
          <a:ln>
            <a:noFill/>
          </a:ln>
        </p:spPr>
        <p:txBody>
          <a:bodyPr lIns="91425" tIns="45700" rIns="91425" bIns="45700" anchor="ctr" anchorCtr="0">
            <a:noAutofit/>
          </a:bodyPr>
          <a:lstStyle/>
          <a:p>
            <a:pPr>
              <a:lnSpc>
                <a:spcPct val="80000"/>
              </a:lnSpc>
              <a:buClr>
                <a:srgbClr val="FF9900"/>
              </a:buClr>
              <a:buSzPct val="25000"/>
            </a:pPr>
            <a:r>
              <a:rPr lang="en-US" sz="4000">
                <a:solidFill>
                  <a:srgbClr val="FF9900"/>
                </a:solidFill>
                <a:latin typeface="Times New Roman"/>
                <a:ea typeface="Times New Roman"/>
                <a:cs typeface="Times New Roman"/>
                <a:sym typeface="Times New Roman"/>
              </a:rPr>
              <a:t>Infant Development </a:t>
            </a:r>
            <a:br>
              <a:rPr lang="en-US" sz="4000">
                <a:solidFill>
                  <a:srgbClr val="FF9900"/>
                </a:solidFill>
                <a:latin typeface="Times New Roman"/>
                <a:ea typeface="Times New Roman"/>
                <a:cs typeface="Times New Roman"/>
                <a:sym typeface="Times New Roman"/>
              </a:rPr>
            </a:br>
            <a:r>
              <a:rPr lang="en-US" sz="2800" i="1">
                <a:solidFill>
                  <a:srgbClr val="FF9900"/>
                </a:solidFill>
                <a:latin typeface="Times New Roman"/>
                <a:ea typeface="Times New Roman"/>
                <a:cs typeface="Times New Roman"/>
                <a:sym typeface="Times New Roman"/>
              </a:rPr>
              <a:t>(three months to one year)</a:t>
            </a:r>
            <a:r>
              <a:rPr lang="en-US" sz="4000">
                <a:solidFill>
                  <a:srgbClr val="FF9900"/>
                </a:solidFill>
                <a:latin typeface="Times New Roman"/>
                <a:ea typeface="Times New Roman"/>
                <a:cs typeface="Times New Roman"/>
                <a:sym typeface="Times New Roman"/>
              </a:rPr>
              <a:t> </a:t>
            </a:r>
          </a:p>
        </p:txBody>
      </p:sp>
      <p:sp>
        <p:nvSpPr>
          <p:cNvPr id="145" name="Shape 145"/>
          <p:cNvSpPr txBox="1"/>
          <p:nvPr/>
        </p:nvSpPr>
        <p:spPr>
          <a:xfrm>
            <a:off x="2286001" y="3022601"/>
            <a:ext cx="3962399" cy="3581399"/>
          </a:xfrm>
          <a:prstGeom prst="rect">
            <a:avLst/>
          </a:prstGeom>
          <a:noFill/>
          <a:ln>
            <a:noFill/>
          </a:ln>
        </p:spPr>
        <p:txBody>
          <a:bodyPr lIns="91425" tIns="45700" rIns="91425" bIns="45700" anchor="t" anchorCtr="0">
            <a:noAutofit/>
          </a:bodyPr>
          <a:lstStyle/>
          <a:p>
            <a:pPr marL="342900" indent="-342900">
              <a:buClr>
                <a:schemeClr val="accent1"/>
              </a:buClr>
              <a:buSzPct val="25000"/>
            </a:pPr>
            <a:r>
              <a:rPr lang="en-US" sz="2400" b="1">
                <a:solidFill>
                  <a:schemeClr val="accent1"/>
                </a:solidFill>
                <a:latin typeface="Arial"/>
                <a:ea typeface="Arial"/>
                <a:cs typeface="Arial"/>
                <a:sym typeface="Arial"/>
              </a:rPr>
              <a:t>Physical Development</a:t>
            </a:r>
            <a:r>
              <a:rPr lang="en-US">
                <a:solidFill>
                  <a:schemeClr val="accent1"/>
                </a:solidFill>
                <a:latin typeface="Arial"/>
                <a:ea typeface="Arial"/>
                <a:cs typeface="Arial"/>
                <a:sym typeface="Arial"/>
              </a:rPr>
              <a:t>  </a:t>
            </a:r>
          </a:p>
          <a:p>
            <a:pPr marL="342900" indent="-342900">
              <a:spcBef>
                <a:spcPts val="880"/>
              </a:spcBef>
              <a:buClr>
                <a:srgbClr val="FF0000"/>
              </a:buClr>
              <a:buSzPct val="115000"/>
              <a:buFont typeface="Noto Sans Symbols"/>
              <a:buChar char="▪"/>
            </a:pPr>
            <a:r>
              <a:rPr lang="en-US" sz="2000">
                <a:solidFill>
                  <a:schemeClr val="accent1"/>
                </a:solidFill>
                <a:latin typeface="Arial"/>
                <a:ea typeface="Arial"/>
                <a:cs typeface="Arial"/>
                <a:sym typeface="Arial"/>
              </a:rPr>
              <a:t>Rapid growth – 1</a:t>
            </a:r>
            <a:r>
              <a:rPr lang="en-US" sz="2000" baseline="30000">
                <a:solidFill>
                  <a:schemeClr val="accent1"/>
                </a:solidFill>
                <a:latin typeface="Arial"/>
                <a:ea typeface="Arial"/>
                <a:cs typeface="Arial"/>
                <a:sym typeface="Arial"/>
              </a:rPr>
              <a:t>1</a:t>
            </a:r>
            <a:r>
              <a:rPr lang="en-US" sz="2000">
                <a:solidFill>
                  <a:schemeClr val="accent1"/>
                </a:solidFill>
                <a:latin typeface="Arial"/>
                <a:ea typeface="Arial"/>
                <a:cs typeface="Arial"/>
                <a:sym typeface="Arial"/>
              </a:rPr>
              <a:t>/</a:t>
            </a:r>
            <a:r>
              <a:rPr lang="en-US" sz="2000" baseline="-25000">
                <a:solidFill>
                  <a:schemeClr val="accent1"/>
                </a:solidFill>
                <a:latin typeface="Arial"/>
                <a:ea typeface="Arial"/>
                <a:cs typeface="Arial"/>
                <a:sym typeface="Arial"/>
              </a:rPr>
              <a:t>2</a:t>
            </a:r>
            <a:r>
              <a:rPr lang="en-US" sz="2000">
                <a:solidFill>
                  <a:schemeClr val="accent1"/>
                </a:solidFill>
                <a:latin typeface="Arial"/>
                <a:ea typeface="Arial"/>
                <a:cs typeface="Arial"/>
                <a:sym typeface="Arial"/>
              </a:rPr>
              <a:t> times in length and 3 times weight from birth to 1 year</a:t>
            </a:r>
          </a:p>
          <a:p>
            <a:pPr marL="342900" indent="-342900">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Hold head up and turn it</a:t>
            </a:r>
          </a:p>
          <a:p>
            <a:pPr marL="342900" indent="-342900">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Control of arm and leg movements</a:t>
            </a:r>
          </a:p>
          <a:p>
            <a:pPr marL="342900" indent="-342900">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Support themselves with arms when on tummy</a:t>
            </a:r>
          </a:p>
        </p:txBody>
      </p:sp>
      <p:sp>
        <p:nvSpPr>
          <p:cNvPr id="146" name="Shape 146"/>
          <p:cNvSpPr txBox="1"/>
          <p:nvPr/>
        </p:nvSpPr>
        <p:spPr>
          <a:xfrm>
            <a:off x="6477001" y="3522663"/>
            <a:ext cx="3962399" cy="2971799"/>
          </a:xfrm>
          <a:prstGeom prst="rect">
            <a:avLst/>
          </a:prstGeom>
          <a:noFill/>
          <a:ln>
            <a:noFill/>
          </a:ln>
        </p:spPr>
        <p:txBody>
          <a:bodyPr lIns="91425" tIns="45700" rIns="91425" bIns="45700" anchor="t" anchorCtr="0">
            <a:noAutofit/>
          </a:bodyPr>
          <a:lstStyle/>
          <a:p>
            <a:pPr marL="342900" indent="-342900">
              <a:buClr>
                <a:srgbClr val="FF0000"/>
              </a:buClr>
              <a:buSzPct val="115000"/>
              <a:buFont typeface="Noto Sans Symbols"/>
              <a:buChar char="▪"/>
            </a:pPr>
            <a:r>
              <a:rPr lang="en-US" sz="2000">
                <a:solidFill>
                  <a:schemeClr val="accent1"/>
                </a:solidFill>
                <a:latin typeface="Arial"/>
                <a:ea typeface="Arial"/>
                <a:cs typeface="Arial"/>
                <a:sym typeface="Arial"/>
              </a:rPr>
              <a:t>Grasp and drop objects</a:t>
            </a:r>
          </a:p>
          <a:p>
            <a:pPr marL="342900" indent="-342900">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Learn to sit</a:t>
            </a:r>
          </a:p>
          <a:p>
            <a:pPr marL="342900" indent="-342900">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Begin to creep or crawl</a:t>
            </a:r>
          </a:p>
          <a:p>
            <a:pPr marL="342900" indent="-342900">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Pull themselves up to standing position</a:t>
            </a:r>
          </a:p>
          <a:p>
            <a:pPr marL="342900" indent="-342900">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Develop hand-eye coordination</a:t>
            </a:r>
          </a:p>
          <a:p>
            <a:pPr>
              <a:spcBef>
                <a:spcPts val="400"/>
              </a:spcBef>
            </a:pPr>
            <a:endParaRPr sz="24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0082036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4"/>
                                        </p:tgtEl>
                                        <p:attrNameLst>
                                          <p:attrName>style.visibility</p:attrName>
                                        </p:attrNameLst>
                                      </p:cBhvr>
                                      <p:to>
                                        <p:strVal val="visible"/>
                                      </p:to>
                                    </p:set>
                                    <p:animEffect transition="in" filter="fade">
                                      <p:cBhvr>
                                        <p:cTn id="11" dur="500"/>
                                        <p:tgtEl>
                                          <p:spTgt spid="14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45">
                                            <p:txEl>
                                              <p:pRg st="0" end="0"/>
                                            </p:txEl>
                                          </p:spTgt>
                                        </p:tgtEl>
                                        <p:attrNameLst>
                                          <p:attrName>style.visibility</p:attrName>
                                        </p:attrNameLst>
                                      </p:cBhvr>
                                      <p:to>
                                        <p:strVal val="visible"/>
                                      </p:to>
                                    </p:set>
                                    <p:animEffect transition="in" filter="fade">
                                      <p:cBhvr>
                                        <p:cTn id="16" dur="500"/>
                                        <p:tgtEl>
                                          <p:spTgt spid="14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5">
                                            <p:txEl>
                                              <p:pRg st="1" end="1"/>
                                            </p:txEl>
                                          </p:spTgt>
                                        </p:tgtEl>
                                        <p:attrNameLst>
                                          <p:attrName>style.visibility</p:attrName>
                                        </p:attrNameLst>
                                      </p:cBhvr>
                                      <p:to>
                                        <p:strVal val="visible"/>
                                      </p:to>
                                    </p:set>
                                    <p:animEffect transition="in" filter="fade">
                                      <p:cBhvr>
                                        <p:cTn id="21" dur="500"/>
                                        <p:tgtEl>
                                          <p:spTgt spid="14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45">
                                            <p:txEl>
                                              <p:pRg st="2" end="2"/>
                                            </p:txEl>
                                          </p:spTgt>
                                        </p:tgtEl>
                                        <p:attrNameLst>
                                          <p:attrName>style.visibility</p:attrName>
                                        </p:attrNameLst>
                                      </p:cBhvr>
                                      <p:to>
                                        <p:strVal val="visible"/>
                                      </p:to>
                                    </p:set>
                                    <p:animEffect transition="in" filter="fade">
                                      <p:cBhvr>
                                        <p:cTn id="26" dur="500"/>
                                        <p:tgtEl>
                                          <p:spTgt spid="14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5">
                                            <p:txEl>
                                              <p:pRg st="3" end="3"/>
                                            </p:txEl>
                                          </p:spTgt>
                                        </p:tgtEl>
                                        <p:attrNameLst>
                                          <p:attrName>style.visibility</p:attrName>
                                        </p:attrNameLst>
                                      </p:cBhvr>
                                      <p:to>
                                        <p:strVal val="visible"/>
                                      </p:to>
                                    </p:set>
                                    <p:animEffect transition="in" filter="fade">
                                      <p:cBhvr>
                                        <p:cTn id="31" dur="500"/>
                                        <p:tgtEl>
                                          <p:spTgt spid="14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5">
                                            <p:txEl>
                                              <p:pRg st="4" end="4"/>
                                            </p:txEl>
                                          </p:spTgt>
                                        </p:tgtEl>
                                        <p:attrNameLst>
                                          <p:attrName>style.visibility</p:attrName>
                                        </p:attrNameLst>
                                      </p:cBhvr>
                                      <p:to>
                                        <p:strVal val="visible"/>
                                      </p:to>
                                    </p:set>
                                    <p:animEffect transition="in" filter="fade">
                                      <p:cBhvr>
                                        <p:cTn id="36" dur="500"/>
                                        <p:tgtEl>
                                          <p:spTgt spid="14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46">
                                            <p:txEl>
                                              <p:pRg st="0" end="0"/>
                                            </p:txEl>
                                          </p:spTgt>
                                        </p:tgtEl>
                                        <p:attrNameLst>
                                          <p:attrName>style.visibility</p:attrName>
                                        </p:attrNameLst>
                                      </p:cBhvr>
                                      <p:to>
                                        <p:strVal val="visible"/>
                                      </p:to>
                                    </p:set>
                                    <p:animEffect transition="in" filter="fade">
                                      <p:cBhvr>
                                        <p:cTn id="41" dur="500"/>
                                        <p:tgtEl>
                                          <p:spTgt spid="14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6">
                                            <p:txEl>
                                              <p:pRg st="1" end="1"/>
                                            </p:txEl>
                                          </p:spTgt>
                                        </p:tgtEl>
                                        <p:attrNameLst>
                                          <p:attrName>style.visibility</p:attrName>
                                        </p:attrNameLst>
                                      </p:cBhvr>
                                      <p:to>
                                        <p:strVal val="visible"/>
                                      </p:to>
                                    </p:set>
                                    <p:animEffect transition="in" filter="fade">
                                      <p:cBhvr>
                                        <p:cTn id="46" dur="500"/>
                                        <p:tgtEl>
                                          <p:spTgt spid="146">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46">
                                            <p:txEl>
                                              <p:pRg st="2" end="2"/>
                                            </p:txEl>
                                          </p:spTgt>
                                        </p:tgtEl>
                                        <p:attrNameLst>
                                          <p:attrName>style.visibility</p:attrName>
                                        </p:attrNameLst>
                                      </p:cBhvr>
                                      <p:to>
                                        <p:strVal val="visible"/>
                                      </p:to>
                                    </p:set>
                                    <p:animEffect transition="in" filter="fade">
                                      <p:cBhvr>
                                        <p:cTn id="51" dur="500"/>
                                        <p:tgtEl>
                                          <p:spTgt spid="146">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6">
                                            <p:txEl>
                                              <p:pRg st="3" end="3"/>
                                            </p:txEl>
                                          </p:spTgt>
                                        </p:tgtEl>
                                        <p:attrNameLst>
                                          <p:attrName>style.visibility</p:attrName>
                                        </p:attrNameLst>
                                      </p:cBhvr>
                                      <p:to>
                                        <p:strVal val="visible"/>
                                      </p:to>
                                    </p:set>
                                    <p:animEffect transition="in" filter="fade">
                                      <p:cBhvr>
                                        <p:cTn id="56" dur="500"/>
                                        <p:tgtEl>
                                          <p:spTgt spid="146">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46">
                                            <p:txEl>
                                              <p:pRg st="4" end="4"/>
                                            </p:txEl>
                                          </p:spTgt>
                                        </p:tgtEl>
                                        <p:attrNameLst>
                                          <p:attrName>style.visibility</p:attrName>
                                        </p:attrNameLst>
                                      </p:cBhvr>
                                      <p:to>
                                        <p:strVal val="visible"/>
                                      </p:to>
                                    </p:set>
                                    <p:animEffect transition="in" filter="fade">
                                      <p:cBhvr>
                                        <p:cTn id="61" dur="500"/>
                                        <p:tgtEl>
                                          <p:spTgt spid="1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2286001" y="1905001"/>
            <a:ext cx="8381999"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Infant Development </a:t>
            </a:r>
            <a:r>
              <a:rPr lang="en-US" sz="1800" i="1">
                <a:solidFill>
                  <a:srgbClr val="FF9900"/>
                </a:solidFill>
                <a:latin typeface="Times New Roman"/>
                <a:ea typeface="Times New Roman"/>
                <a:cs typeface="Times New Roman"/>
                <a:sym typeface="Times New Roman"/>
              </a:rPr>
              <a:t>(cont.)</a:t>
            </a:r>
          </a:p>
        </p:txBody>
      </p:sp>
      <p:sp>
        <p:nvSpPr>
          <p:cNvPr id="152" name="Shape 152"/>
          <p:cNvSpPr txBox="1">
            <a:spLocks noGrp="1"/>
          </p:cNvSpPr>
          <p:nvPr>
            <p:ph sz="half" idx="1"/>
          </p:nvPr>
        </p:nvSpPr>
        <p:spPr>
          <a:xfrm>
            <a:off x="2286000" y="2743200"/>
            <a:ext cx="7315200" cy="3886200"/>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400" b="1">
                <a:solidFill>
                  <a:schemeClr val="accent1"/>
                </a:solidFill>
                <a:latin typeface="Arial"/>
                <a:ea typeface="Arial"/>
                <a:cs typeface="Arial"/>
                <a:sym typeface="Arial"/>
              </a:rPr>
              <a:t>Intellectual Development</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Communicate at first by crying</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Coo and begin to babble</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Begin to say a few words</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Explore objects by touching and putting them in their mouth</a:t>
            </a:r>
          </a:p>
          <a:p>
            <a:pPr marL="342900" indent="-342900">
              <a:spcBef>
                <a:spcPts val="960"/>
              </a:spcBef>
              <a:buClr>
                <a:srgbClr val="FF0000"/>
              </a:buClr>
              <a:buSzPct val="115000"/>
              <a:buNone/>
            </a:pPr>
            <a:endParaRPr sz="2400">
              <a:solidFill>
                <a:schemeClr val="dk1"/>
              </a:solidFill>
              <a:latin typeface="Times New Roman"/>
              <a:ea typeface="Times New Roman"/>
              <a:cs typeface="Times New Roman"/>
              <a:sym typeface="Times New Roman"/>
            </a:endParaRPr>
          </a:p>
        </p:txBody>
      </p:sp>
      <p:pic>
        <p:nvPicPr>
          <p:cNvPr id="153" name="Shape 153" descr="photos47"/>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35881357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fade">
                                      <p:cBhvr>
                                        <p:cTn id="7" dur="500"/>
                                        <p:tgtEl>
                                          <p:spTgt spid="15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1">
                                            <p:txEl>
                                              <p:pRg st="0" end="0"/>
                                            </p:txEl>
                                          </p:spTgt>
                                        </p:tgtEl>
                                        <p:attrNameLst>
                                          <p:attrName>style.visibility</p:attrName>
                                        </p:attrNameLst>
                                      </p:cBhvr>
                                      <p:to>
                                        <p:strVal val="visible"/>
                                      </p:to>
                                    </p:set>
                                    <p:anim calcmode="lin" valueType="num">
                                      <p:cBhvr additive="base">
                                        <p:cTn id="11" dur="500"/>
                                        <p:tgtEl>
                                          <p:spTgt spid="15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2">
                                            <p:txEl>
                                              <p:pRg st="0" end="0"/>
                                            </p:txEl>
                                          </p:spTgt>
                                        </p:tgtEl>
                                        <p:attrNameLst>
                                          <p:attrName>style.visibility</p:attrName>
                                        </p:attrNameLst>
                                      </p:cBhvr>
                                      <p:to>
                                        <p:strVal val="visible"/>
                                      </p:to>
                                    </p:set>
                                    <p:animEffect transition="in" filter="fade">
                                      <p:cBhvr>
                                        <p:cTn id="16" dur="500"/>
                                        <p:tgtEl>
                                          <p:spTgt spid="15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2">
                                            <p:txEl>
                                              <p:pRg st="1" end="1"/>
                                            </p:txEl>
                                          </p:spTgt>
                                        </p:tgtEl>
                                        <p:attrNameLst>
                                          <p:attrName>style.visibility</p:attrName>
                                        </p:attrNameLst>
                                      </p:cBhvr>
                                      <p:to>
                                        <p:strVal val="visible"/>
                                      </p:to>
                                    </p:set>
                                    <p:animEffect transition="in" filter="fade">
                                      <p:cBhvr>
                                        <p:cTn id="21" dur="500"/>
                                        <p:tgtEl>
                                          <p:spTgt spid="15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2">
                                            <p:txEl>
                                              <p:pRg st="2" end="2"/>
                                            </p:txEl>
                                          </p:spTgt>
                                        </p:tgtEl>
                                        <p:attrNameLst>
                                          <p:attrName>style.visibility</p:attrName>
                                        </p:attrNameLst>
                                      </p:cBhvr>
                                      <p:to>
                                        <p:strVal val="visible"/>
                                      </p:to>
                                    </p:set>
                                    <p:animEffect transition="in" filter="fade">
                                      <p:cBhvr>
                                        <p:cTn id="26" dur="500"/>
                                        <p:tgtEl>
                                          <p:spTgt spid="15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2">
                                            <p:txEl>
                                              <p:pRg st="3" end="3"/>
                                            </p:txEl>
                                          </p:spTgt>
                                        </p:tgtEl>
                                        <p:attrNameLst>
                                          <p:attrName>style.visibility</p:attrName>
                                        </p:attrNameLst>
                                      </p:cBhvr>
                                      <p:to>
                                        <p:strVal val="visible"/>
                                      </p:to>
                                    </p:set>
                                    <p:animEffect transition="in" filter="fade">
                                      <p:cBhvr>
                                        <p:cTn id="31" dur="500"/>
                                        <p:tgtEl>
                                          <p:spTgt spid="15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2">
                                            <p:txEl>
                                              <p:pRg st="4" end="4"/>
                                            </p:txEl>
                                          </p:spTgt>
                                        </p:tgtEl>
                                        <p:attrNameLst>
                                          <p:attrName>style.visibility</p:attrName>
                                        </p:attrNameLst>
                                      </p:cBhvr>
                                      <p:to>
                                        <p:strVal val="visible"/>
                                      </p:to>
                                    </p:set>
                                    <p:animEffect transition="in" filter="fade">
                                      <p:cBhvr>
                                        <p:cTn id="36" dur="500"/>
                                        <p:tgtEl>
                                          <p:spTgt spid="15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2286000" y="1905001"/>
            <a:ext cx="7483474"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Infant Development </a:t>
            </a:r>
            <a:r>
              <a:rPr lang="en-US" sz="1800" i="1">
                <a:solidFill>
                  <a:srgbClr val="FF9900"/>
                </a:solidFill>
                <a:latin typeface="Times New Roman"/>
                <a:ea typeface="Times New Roman"/>
                <a:cs typeface="Times New Roman"/>
                <a:sym typeface="Times New Roman"/>
              </a:rPr>
              <a:t>(cont.)</a:t>
            </a:r>
          </a:p>
        </p:txBody>
      </p:sp>
      <p:sp>
        <p:nvSpPr>
          <p:cNvPr id="159" name="Shape 159"/>
          <p:cNvSpPr txBox="1">
            <a:spLocks noGrp="1"/>
          </p:cNvSpPr>
          <p:nvPr>
            <p:ph sz="half" idx="1"/>
          </p:nvPr>
        </p:nvSpPr>
        <p:spPr>
          <a:xfrm>
            <a:off x="2286001" y="2743201"/>
            <a:ext cx="7391399"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400" b="1">
                <a:solidFill>
                  <a:schemeClr val="accent1"/>
                </a:solidFill>
                <a:latin typeface="Arial"/>
                <a:ea typeface="Arial"/>
                <a:cs typeface="Arial"/>
                <a:sym typeface="Arial"/>
              </a:rPr>
              <a:t>Emotional and Social Development</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Recognize caregivers</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Experience stranger anxiety with unfamiliar person</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Experience separation anxiety when caregiver leaves</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Fear moving too far from caregiver when playing</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Need to develop trust in their caregivers.</a:t>
            </a:r>
          </a:p>
          <a:p>
            <a:pPr marL="342900" indent="-342900">
              <a:spcBef>
                <a:spcPts val="880"/>
              </a:spcBef>
              <a:buClr>
                <a:srgbClr val="FF0000"/>
              </a:buClr>
              <a:buSzPct val="115000"/>
              <a:buNone/>
            </a:pPr>
            <a:endParaRPr sz="2000">
              <a:solidFill>
                <a:schemeClr val="dk1"/>
              </a:solidFill>
              <a:latin typeface="Times New Roman"/>
              <a:ea typeface="Times New Roman"/>
              <a:cs typeface="Times New Roman"/>
              <a:sym typeface="Times New Roman"/>
            </a:endParaRPr>
          </a:p>
        </p:txBody>
      </p:sp>
      <p:pic>
        <p:nvPicPr>
          <p:cNvPr id="160" name="Shape 160"/>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21510701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fade">
                                      <p:cBhvr>
                                        <p:cTn id="7" dur="500"/>
                                        <p:tgtEl>
                                          <p:spTgt spid="16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8">
                                            <p:txEl>
                                              <p:pRg st="0" end="0"/>
                                            </p:txEl>
                                          </p:spTgt>
                                        </p:tgtEl>
                                        <p:attrNameLst>
                                          <p:attrName>style.visibility</p:attrName>
                                        </p:attrNameLst>
                                      </p:cBhvr>
                                      <p:to>
                                        <p:strVal val="visible"/>
                                      </p:to>
                                    </p:set>
                                    <p:anim calcmode="lin" valueType="num">
                                      <p:cBhvr additive="base">
                                        <p:cTn id="11" dur="500"/>
                                        <p:tgtEl>
                                          <p:spTgt spid="15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9">
                                            <p:txEl>
                                              <p:pRg st="0" end="0"/>
                                            </p:txEl>
                                          </p:spTgt>
                                        </p:tgtEl>
                                        <p:attrNameLst>
                                          <p:attrName>style.visibility</p:attrName>
                                        </p:attrNameLst>
                                      </p:cBhvr>
                                      <p:to>
                                        <p:strVal val="visible"/>
                                      </p:to>
                                    </p:set>
                                    <p:animEffect transition="in" filter="fade">
                                      <p:cBhvr>
                                        <p:cTn id="16" dur="500"/>
                                        <p:tgtEl>
                                          <p:spTgt spid="15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9">
                                            <p:txEl>
                                              <p:pRg st="1" end="1"/>
                                            </p:txEl>
                                          </p:spTgt>
                                        </p:tgtEl>
                                        <p:attrNameLst>
                                          <p:attrName>style.visibility</p:attrName>
                                        </p:attrNameLst>
                                      </p:cBhvr>
                                      <p:to>
                                        <p:strVal val="visible"/>
                                      </p:to>
                                    </p:set>
                                    <p:animEffect transition="in" filter="fade">
                                      <p:cBhvr>
                                        <p:cTn id="21" dur="500"/>
                                        <p:tgtEl>
                                          <p:spTgt spid="15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59">
                                            <p:txEl>
                                              <p:pRg st="2" end="2"/>
                                            </p:txEl>
                                          </p:spTgt>
                                        </p:tgtEl>
                                        <p:attrNameLst>
                                          <p:attrName>style.visibility</p:attrName>
                                        </p:attrNameLst>
                                      </p:cBhvr>
                                      <p:to>
                                        <p:strVal val="visible"/>
                                      </p:to>
                                    </p:set>
                                    <p:animEffect transition="in" filter="fade">
                                      <p:cBhvr>
                                        <p:cTn id="26" dur="500"/>
                                        <p:tgtEl>
                                          <p:spTgt spid="15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59">
                                            <p:txEl>
                                              <p:pRg st="3" end="3"/>
                                            </p:txEl>
                                          </p:spTgt>
                                        </p:tgtEl>
                                        <p:attrNameLst>
                                          <p:attrName>style.visibility</p:attrName>
                                        </p:attrNameLst>
                                      </p:cBhvr>
                                      <p:to>
                                        <p:strVal val="visible"/>
                                      </p:to>
                                    </p:set>
                                    <p:animEffect transition="in" filter="fade">
                                      <p:cBhvr>
                                        <p:cTn id="31" dur="500"/>
                                        <p:tgtEl>
                                          <p:spTgt spid="15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59">
                                            <p:txEl>
                                              <p:pRg st="4" end="4"/>
                                            </p:txEl>
                                          </p:spTgt>
                                        </p:tgtEl>
                                        <p:attrNameLst>
                                          <p:attrName>style.visibility</p:attrName>
                                        </p:attrNameLst>
                                      </p:cBhvr>
                                      <p:to>
                                        <p:strVal val="visible"/>
                                      </p:to>
                                    </p:set>
                                    <p:animEffect transition="in" filter="fade">
                                      <p:cBhvr>
                                        <p:cTn id="36" dur="500"/>
                                        <p:tgtEl>
                                          <p:spTgt spid="15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59">
                                            <p:txEl>
                                              <p:pRg st="5" end="5"/>
                                            </p:txEl>
                                          </p:spTgt>
                                        </p:tgtEl>
                                        <p:attrNameLst>
                                          <p:attrName>style.visibility</p:attrName>
                                        </p:attrNameLst>
                                      </p:cBhvr>
                                      <p:to>
                                        <p:strVal val="visible"/>
                                      </p:to>
                                    </p:set>
                                    <p:animEffect transition="in" filter="fade">
                                      <p:cBhvr>
                                        <p:cTn id="41" dur="500"/>
                                        <p:tgtEl>
                                          <p:spTgt spid="1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2286001" y="1905001"/>
            <a:ext cx="8381999"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Infant Care Giving Guidelines</a:t>
            </a:r>
          </a:p>
        </p:txBody>
      </p:sp>
      <p:sp>
        <p:nvSpPr>
          <p:cNvPr id="166" name="Shape 166"/>
          <p:cNvSpPr txBox="1">
            <a:spLocks noGrp="1"/>
          </p:cNvSpPr>
          <p:nvPr>
            <p:ph sz="half" idx="1"/>
          </p:nvPr>
        </p:nvSpPr>
        <p:spPr>
          <a:xfrm>
            <a:off x="2286000" y="2743200"/>
            <a:ext cx="3657600" cy="3657600"/>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115000"/>
              <a:buFont typeface="Noto Sans Symbols"/>
              <a:buChar char="▪"/>
            </a:pPr>
            <a:r>
              <a:rPr lang="en-US" sz="2200">
                <a:solidFill>
                  <a:schemeClr val="accent1"/>
                </a:solidFill>
                <a:latin typeface="Arial"/>
                <a:ea typeface="Arial"/>
                <a:cs typeface="Arial"/>
                <a:sym typeface="Arial"/>
              </a:rPr>
              <a:t>When holding young infants, support their head and neck.</a:t>
            </a:r>
          </a:p>
          <a:p>
            <a:pPr marL="342900" indent="-342900">
              <a:lnSpc>
                <a:spcPct val="100000"/>
              </a:lnSpc>
              <a:spcBef>
                <a:spcPts val="880"/>
              </a:spcBef>
              <a:buClr>
                <a:srgbClr val="FF0000"/>
              </a:buClr>
              <a:buSzPct val="115000"/>
              <a:buFont typeface="Noto Sans Symbols"/>
              <a:buChar char="▪"/>
            </a:pPr>
            <a:r>
              <a:rPr lang="en-US" sz="2200">
                <a:solidFill>
                  <a:schemeClr val="accent1"/>
                </a:solidFill>
                <a:latin typeface="Arial"/>
                <a:ea typeface="Arial"/>
                <a:cs typeface="Arial"/>
                <a:sym typeface="Arial"/>
              </a:rPr>
              <a:t>Make the environment safe for the child by removing harmful objects that are within their reach.</a:t>
            </a:r>
          </a:p>
        </p:txBody>
      </p:sp>
      <p:sp>
        <p:nvSpPr>
          <p:cNvPr id="167" name="Shape 167"/>
          <p:cNvSpPr txBox="1">
            <a:spLocks noGrp="1"/>
          </p:cNvSpPr>
          <p:nvPr>
            <p:ph sz="half" idx="2"/>
          </p:nvPr>
        </p:nvSpPr>
        <p:spPr>
          <a:xfrm>
            <a:off x="6096000" y="2743201"/>
            <a:ext cx="3657600" cy="35813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115000"/>
              <a:buFont typeface="Noto Sans Symbols"/>
              <a:buChar char="▪"/>
            </a:pPr>
            <a:r>
              <a:rPr lang="en-US" sz="2200">
                <a:solidFill>
                  <a:schemeClr val="accent1"/>
                </a:solidFill>
                <a:latin typeface="Arial"/>
                <a:ea typeface="Arial"/>
                <a:cs typeface="Arial"/>
                <a:sym typeface="Arial"/>
              </a:rPr>
              <a:t>Choose toys that are safe; check the size and sturdiness.</a:t>
            </a:r>
          </a:p>
          <a:p>
            <a:pPr marL="342900" indent="-342900">
              <a:lnSpc>
                <a:spcPct val="100000"/>
              </a:lnSpc>
              <a:spcBef>
                <a:spcPts val="880"/>
              </a:spcBef>
              <a:buClr>
                <a:srgbClr val="FF0000"/>
              </a:buClr>
              <a:buSzPct val="115000"/>
              <a:buFont typeface="Noto Sans Symbols"/>
              <a:buChar char="▪"/>
            </a:pPr>
            <a:r>
              <a:rPr lang="en-US" sz="2200">
                <a:solidFill>
                  <a:schemeClr val="accent1"/>
                </a:solidFill>
                <a:latin typeface="Arial"/>
                <a:ea typeface="Arial"/>
                <a:cs typeface="Arial"/>
                <a:sym typeface="Arial"/>
              </a:rPr>
              <a:t>Pay special attention to their safety when they are crawling.</a:t>
            </a:r>
          </a:p>
        </p:txBody>
      </p:sp>
      <p:pic>
        <p:nvPicPr>
          <p:cNvPr id="168" name="Shape 168"/>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38378957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5">
                                            <p:txEl>
                                              <p:pRg st="0" end="0"/>
                                            </p:txEl>
                                          </p:spTgt>
                                        </p:tgtEl>
                                        <p:attrNameLst>
                                          <p:attrName>style.visibility</p:attrName>
                                        </p:attrNameLst>
                                      </p:cBhvr>
                                      <p:to>
                                        <p:strVal val="visible"/>
                                      </p:to>
                                    </p:set>
                                    <p:anim calcmode="lin" valueType="num">
                                      <p:cBhvr additive="base">
                                        <p:cTn id="11" dur="500"/>
                                        <p:tgtEl>
                                          <p:spTgt spid="16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6">
                                            <p:txEl>
                                              <p:pRg st="0" end="0"/>
                                            </p:txEl>
                                          </p:spTgt>
                                        </p:tgtEl>
                                        <p:attrNameLst>
                                          <p:attrName>style.visibility</p:attrName>
                                        </p:attrNameLst>
                                      </p:cBhvr>
                                      <p:to>
                                        <p:strVal val="visible"/>
                                      </p:to>
                                    </p:set>
                                    <p:animEffect transition="in" filter="fade">
                                      <p:cBhvr>
                                        <p:cTn id="16" dur="500"/>
                                        <p:tgtEl>
                                          <p:spTgt spid="16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6">
                                            <p:txEl>
                                              <p:pRg st="1" end="1"/>
                                            </p:txEl>
                                          </p:spTgt>
                                        </p:tgtEl>
                                        <p:attrNameLst>
                                          <p:attrName>style.visibility</p:attrName>
                                        </p:attrNameLst>
                                      </p:cBhvr>
                                      <p:to>
                                        <p:strVal val="visible"/>
                                      </p:to>
                                    </p:set>
                                    <p:animEffect transition="in" filter="fade">
                                      <p:cBhvr>
                                        <p:cTn id="21" dur="500"/>
                                        <p:tgtEl>
                                          <p:spTgt spid="16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7">
                                            <p:txEl>
                                              <p:pRg st="0" end="0"/>
                                            </p:txEl>
                                          </p:spTgt>
                                        </p:tgtEl>
                                        <p:attrNameLst>
                                          <p:attrName>style.visibility</p:attrName>
                                        </p:attrNameLst>
                                      </p:cBhvr>
                                      <p:to>
                                        <p:strVal val="visible"/>
                                      </p:to>
                                    </p:set>
                                    <p:animEffect transition="in" filter="fade">
                                      <p:cBhvr>
                                        <p:cTn id="26" dur="500"/>
                                        <p:tgtEl>
                                          <p:spTgt spid="16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7">
                                            <p:txEl>
                                              <p:pRg st="1" end="1"/>
                                            </p:txEl>
                                          </p:spTgt>
                                        </p:tgtEl>
                                        <p:attrNameLst>
                                          <p:attrName>style.visibility</p:attrName>
                                        </p:attrNameLst>
                                      </p:cBhvr>
                                      <p:to>
                                        <p:strVal val="visible"/>
                                      </p:to>
                                    </p:set>
                                    <p:animEffect transition="in" filter="fade">
                                      <p:cBhvr>
                                        <p:cTn id="31" dur="500"/>
                                        <p:tgtEl>
                                          <p:spTgt spid="1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2286000" y="2128837"/>
            <a:ext cx="7483474" cy="842961"/>
          </a:xfrm>
          <a:prstGeom prst="rect">
            <a:avLst/>
          </a:prstGeom>
          <a:noFill/>
          <a:ln>
            <a:noFill/>
          </a:ln>
        </p:spPr>
        <p:txBody>
          <a:bodyPr vert="horz" lIns="91425" tIns="45700" rIns="91425" bIns="45700" rtlCol="0" anchor="ctr" anchorCtr="0">
            <a:noAutofit/>
          </a:bodyPr>
          <a:lstStyle/>
          <a:p>
            <a:pPr>
              <a:lnSpc>
                <a:spcPct val="8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Toddlers Development </a:t>
            </a:r>
            <a:br>
              <a:rPr lang="en-US" sz="4000">
                <a:solidFill>
                  <a:srgbClr val="FF9900"/>
                </a:solidFill>
                <a:latin typeface="Times New Roman"/>
                <a:ea typeface="Times New Roman"/>
                <a:cs typeface="Times New Roman"/>
                <a:sym typeface="Times New Roman"/>
              </a:rPr>
            </a:br>
            <a:r>
              <a:rPr lang="en-US" sz="2800" i="1">
                <a:solidFill>
                  <a:srgbClr val="FF9900"/>
                </a:solidFill>
                <a:latin typeface="Times New Roman"/>
                <a:ea typeface="Times New Roman"/>
                <a:cs typeface="Times New Roman"/>
                <a:sym typeface="Times New Roman"/>
              </a:rPr>
              <a:t>(one to three years)</a:t>
            </a:r>
          </a:p>
        </p:txBody>
      </p:sp>
      <p:sp>
        <p:nvSpPr>
          <p:cNvPr id="174" name="Shape 174"/>
          <p:cNvSpPr txBox="1">
            <a:spLocks noGrp="1"/>
          </p:cNvSpPr>
          <p:nvPr>
            <p:ph sz="half" idx="1"/>
          </p:nvPr>
        </p:nvSpPr>
        <p:spPr>
          <a:xfrm>
            <a:off x="2286001" y="3048001"/>
            <a:ext cx="6476999" cy="42671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400" b="1">
                <a:solidFill>
                  <a:schemeClr val="accent1"/>
                </a:solidFill>
                <a:latin typeface="Arial"/>
                <a:ea typeface="Arial"/>
                <a:cs typeface="Arial"/>
                <a:sym typeface="Arial"/>
              </a:rPr>
              <a:t>Physical Development</a:t>
            </a:r>
            <a:r>
              <a:rPr lang="en-US" sz="1800">
                <a:solidFill>
                  <a:schemeClr val="accent1"/>
                </a:solidFill>
                <a:latin typeface="Arial"/>
                <a:ea typeface="Arial"/>
                <a:cs typeface="Arial"/>
                <a:sym typeface="Arial"/>
              </a:rPr>
              <a:t> </a:t>
            </a:r>
          </a:p>
          <a:p>
            <a:pPr marL="342900" indent="-342900">
              <a:lnSpc>
                <a:spcPct val="100000"/>
              </a:lnSpc>
              <a:spcBef>
                <a:spcPts val="880"/>
              </a:spcBef>
              <a:buClr>
                <a:srgbClr val="FF0000"/>
              </a:buClr>
              <a:buSzPct val="115000"/>
              <a:buFont typeface="Noto Sans Symbols"/>
              <a:buChar char="▪"/>
            </a:pPr>
            <a:r>
              <a:rPr lang="en-US" sz="2000">
                <a:solidFill>
                  <a:schemeClr val="accent1"/>
                </a:solidFill>
                <a:latin typeface="Arial"/>
                <a:ea typeface="Arial"/>
                <a:cs typeface="Arial"/>
                <a:sym typeface="Arial"/>
              </a:rPr>
              <a:t>Grow rapidly, becoming taller and heavier</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Strengthening of bones and muscles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Begin to walk, climb, run, throw balls, stack blocks and turn knobs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Begin to use a spoon and cup</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Seem to be in constant motion</a:t>
            </a:r>
          </a:p>
          <a:p>
            <a:pPr marL="342900" indent="-342900">
              <a:spcBef>
                <a:spcPts val="880"/>
              </a:spcBef>
              <a:buClr>
                <a:srgbClr val="FF0000"/>
              </a:buClr>
              <a:buSzPct val="115000"/>
              <a:buNone/>
            </a:pPr>
            <a:endParaRPr sz="2400">
              <a:solidFill>
                <a:schemeClr val="dk1"/>
              </a:solidFill>
              <a:latin typeface="Times New Roman"/>
              <a:ea typeface="Times New Roman"/>
              <a:cs typeface="Times New Roman"/>
              <a:sym typeface="Times New Roman"/>
            </a:endParaRPr>
          </a:p>
        </p:txBody>
      </p:sp>
      <p:pic>
        <p:nvPicPr>
          <p:cNvPr id="175" name="Shape 175"/>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27798000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73">
                                            <p:txEl>
                                              <p:pRg st="0" end="0"/>
                                            </p:txEl>
                                          </p:spTgt>
                                        </p:tgtEl>
                                        <p:attrNameLst>
                                          <p:attrName>style.visibility</p:attrName>
                                        </p:attrNameLst>
                                      </p:cBhvr>
                                      <p:to>
                                        <p:strVal val="visible"/>
                                      </p:to>
                                    </p:set>
                                    <p:anim calcmode="lin" valueType="num">
                                      <p:cBhvr additive="base">
                                        <p:cTn id="11" dur="500"/>
                                        <p:tgtEl>
                                          <p:spTgt spid="17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4">
                                            <p:txEl>
                                              <p:pRg st="0" end="0"/>
                                            </p:txEl>
                                          </p:spTgt>
                                        </p:tgtEl>
                                        <p:attrNameLst>
                                          <p:attrName>style.visibility</p:attrName>
                                        </p:attrNameLst>
                                      </p:cBhvr>
                                      <p:to>
                                        <p:strVal val="visible"/>
                                      </p:to>
                                    </p:set>
                                    <p:animEffect transition="in" filter="fade">
                                      <p:cBhvr>
                                        <p:cTn id="16" dur="500"/>
                                        <p:tgtEl>
                                          <p:spTgt spid="17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4">
                                            <p:txEl>
                                              <p:pRg st="1" end="1"/>
                                            </p:txEl>
                                          </p:spTgt>
                                        </p:tgtEl>
                                        <p:attrNameLst>
                                          <p:attrName>style.visibility</p:attrName>
                                        </p:attrNameLst>
                                      </p:cBhvr>
                                      <p:to>
                                        <p:strVal val="visible"/>
                                      </p:to>
                                    </p:set>
                                    <p:animEffect transition="in" filter="fade">
                                      <p:cBhvr>
                                        <p:cTn id="21" dur="500"/>
                                        <p:tgtEl>
                                          <p:spTgt spid="17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74">
                                            <p:txEl>
                                              <p:pRg st="2" end="2"/>
                                            </p:txEl>
                                          </p:spTgt>
                                        </p:tgtEl>
                                        <p:attrNameLst>
                                          <p:attrName>style.visibility</p:attrName>
                                        </p:attrNameLst>
                                      </p:cBhvr>
                                      <p:to>
                                        <p:strVal val="visible"/>
                                      </p:to>
                                    </p:set>
                                    <p:animEffect transition="in" filter="fade">
                                      <p:cBhvr>
                                        <p:cTn id="26" dur="500"/>
                                        <p:tgtEl>
                                          <p:spTgt spid="17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4">
                                            <p:txEl>
                                              <p:pRg st="3" end="3"/>
                                            </p:txEl>
                                          </p:spTgt>
                                        </p:tgtEl>
                                        <p:attrNameLst>
                                          <p:attrName>style.visibility</p:attrName>
                                        </p:attrNameLst>
                                      </p:cBhvr>
                                      <p:to>
                                        <p:strVal val="visible"/>
                                      </p:to>
                                    </p:set>
                                    <p:animEffect transition="in" filter="fade">
                                      <p:cBhvr>
                                        <p:cTn id="31" dur="500"/>
                                        <p:tgtEl>
                                          <p:spTgt spid="17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4">
                                            <p:txEl>
                                              <p:pRg st="4" end="4"/>
                                            </p:txEl>
                                          </p:spTgt>
                                        </p:tgtEl>
                                        <p:attrNameLst>
                                          <p:attrName>style.visibility</p:attrName>
                                        </p:attrNameLst>
                                      </p:cBhvr>
                                      <p:to>
                                        <p:strVal val="visible"/>
                                      </p:to>
                                    </p:set>
                                    <p:animEffect transition="in" filter="fade">
                                      <p:cBhvr>
                                        <p:cTn id="36" dur="500"/>
                                        <p:tgtEl>
                                          <p:spTgt spid="17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4">
                                            <p:txEl>
                                              <p:pRg st="5" end="5"/>
                                            </p:txEl>
                                          </p:spTgt>
                                        </p:tgtEl>
                                        <p:attrNameLst>
                                          <p:attrName>style.visibility</p:attrName>
                                        </p:attrNameLst>
                                      </p:cBhvr>
                                      <p:to>
                                        <p:strVal val="visible"/>
                                      </p:to>
                                    </p:set>
                                    <p:animEffect transition="in" filter="fade">
                                      <p:cBhvr>
                                        <p:cTn id="41" dur="500"/>
                                        <p:tgtEl>
                                          <p:spTgt spid="17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title"/>
          </p:nvPr>
        </p:nvSpPr>
        <p:spPr>
          <a:xfrm>
            <a:off x="2286000" y="1905001"/>
            <a:ext cx="7483474"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Toddlers Development </a:t>
            </a:r>
            <a:r>
              <a:rPr lang="en-US" sz="1800" i="1">
                <a:solidFill>
                  <a:srgbClr val="FF9900"/>
                </a:solidFill>
                <a:latin typeface="Times New Roman"/>
                <a:ea typeface="Times New Roman"/>
                <a:cs typeface="Times New Roman"/>
                <a:sym typeface="Times New Roman"/>
              </a:rPr>
              <a:t>(cont.)</a:t>
            </a:r>
          </a:p>
        </p:txBody>
      </p:sp>
      <p:sp>
        <p:nvSpPr>
          <p:cNvPr id="181" name="Shape 181"/>
          <p:cNvSpPr txBox="1">
            <a:spLocks noGrp="1"/>
          </p:cNvSpPr>
          <p:nvPr>
            <p:ph sz="half" idx="1"/>
          </p:nvPr>
        </p:nvSpPr>
        <p:spPr>
          <a:xfrm>
            <a:off x="2286000" y="2743201"/>
            <a:ext cx="6629400"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400" b="1">
                <a:solidFill>
                  <a:schemeClr val="accent1"/>
                </a:solidFill>
                <a:latin typeface="Arial"/>
                <a:ea typeface="Arial"/>
                <a:cs typeface="Arial"/>
                <a:sym typeface="Arial"/>
              </a:rPr>
              <a:t>Intellectual Development</a:t>
            </a:r>
            <a:r>
              <a:rPr lang="en-US" sz="2000">
                <a:solidFill>
                  <a:schemeClr val="accent1"/>
                </a:solidFill>
                <a:latin typeface="Arial"/>
                <a:ea typeface="Arial"/>
                <a:cs typeface="Arial"/>
                <a:sym typeface="Arial"/>
              </a:rPr>
              <a:t>  </a:t>
            </a:r>
          </a:p>
          <a:p>
            <a:pPr marL="342900" indent="-342900">
              <a:lnSpc>
                <a:spcPct val="100000"/>
              </a:lnSpc>
              <a:spcBef>
                <a:spcPts val="880"/>
              </a:spcBef>
              <a:buClr>
                <a:srgbClr val="FF0000"/>
              </a:buClr>
              <a:buSzPct val="115000"/>
              <a:buFont typeface="Noto Sans Symbols"/>
              <a:buChar char="▪"/>
            </a:pPr>
            <a:r>
              <a:rPr lang="en-US" sz="2000">
                <a:solidFill>
                  <a:schemeClr val="accent1"/>
                </a:solidFill>
                <a:latin typeface="Arial"/>
                <a:ea typeface="Arial"/>
                <a:cs typeface="Arial"/>
                <a:sym typeface="Arial"/>
              </a:rPr>
              <a:t>Begin talking and saying short sentences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Understand more than they can say</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Learn names of body parts and objects around them</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Begin to understand a vague sense of time, counting, colors, shapes, sizes</a:t>
            </a:r>
          </a:p>
          <a:p>
            <a:pPr marL="342900" indent="-342900">
              <a:spcBef>
                <a:spcPts val="880"/>
              </a:spcBef>
              <a:buClr>
                <a:srgbClr val="FF0000"/>
              </a:buClr>
              <a:buSzPct val="115000"/>
              <a:buNone/>
            </a:pPr>
            <a:endParaRPr sz="2400">
              <a:solidFill>
                <a:schemeClr val="dk1"/>
              </a:solidFill>
              <a:latin typeface="Times New Roman"/>
              <a:ea typeface="Times New Roman"/>
              <a:cs typeface="Times New Roman"/>
              <a:sym typeface="Times New Roman"/>
            </a:endParaRPr>
          </a:p>
        </p:txBody>
      </p:sp>
      <p:pic>
        <p:nvPicPr>
          <p:cNvPr id="182" name="Shape 182" descr="photos50"/>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22110194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500"/>
                                        <p:tgtEl>
                                          <p:spTgt spid="18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0">
                                            <p:txEl>
                                              <p:pRg st="0" end="0"/>
                                            </p:txEl>
                                          </p:spTgt>
                                        </p:tgtEl>
                                        <p:attrNameLst>
                                          <p:attrName>style.visibility</p:attrName>
                                        </p:attrNameLst>
                                      </p:cBhvr>
                                      <p:to>
                                        <p:strVal val="visible"/>
                                      </p:to>
                                    </p:set>
                                    <p:anim calcmode="lin" valueType="num">
                                      <p:cBhvr additive="base">
                                        <p:cTn id="11" dur="500"/>
                                        <p:tgtEl>
                                          <p:spTgt spid="180">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1">
                                            <p:txEl>
                                              <p:pRg st="0" end="0"/>
                                            </p:txEl>
                                          </p:spTgt>
                                        </p:tgtEl>
                                        <p:attrNameLst>
                                          <p:attrName>style.visibility</p:attrName>
                                        </p:attrNameLst>
                                      </p:cBhvr>
                                      <p:to>
                                        <p:strVal val="visible"/>
                                      </p:to>
                                    </p:set>
                                    <p:animEffect transition="in" filter="fade">
                                      <p:cBhvr>
                                        <p:cTn id="16" dur="500"/>
                                        <p:tgtEl>
                                          <p:spTgt spid="18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1">
                                            <p:txEl>
                                              <p:pRg st="1" end="1"/>
                                            </p:txEl>
                                          </p:spTgt>
                                        </p:tgtEl>
                                        <p:attrNameLst>
                                          <p:attrName>style.visibility</p:attrName>
                                        </p:attrNameLst>
                                      </p:cBhvr>
                                      <p:to>
                                        <p:strVal val="visible"/>
                                      </p:to>
                                    </p:set>
                                    <p:animEffect transition="in" filter="fade">
                                      <p:cBhvr>
                                        <p:cTn id="21" dur="500"/>
                                        <p:tgtEl>
                                          <p:spTgt spid="181">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1">
                                            <p:txEl>
                                              <p:pRg st="2" end="2"/>
                                            </p:txEl>
                                          </p:spTgt>
                                        </p:tgtEl>
                                        <p:attrNameLst>
                                          <p:attrName>style.visibility</p:attrName>
                                        </p:attrNameLst>
                                      </p:cBhvr>
                                      <p:to>
                                        <p:strVal val="visible"/>
                                      </p:to>
                                    </p:set>
                                    <p:animEffect transition="in" filter="fade">
                                      <p:cBhvr>
                                        <p:cTn id="26" dur="500"/>
                                        <p:tgtEl>
                                          <p:spTgt spid="181">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1">
                                            <p:txEl>
                                              <p:pRg st="3" end="3"/>
                                            </p:txEl>
                                          </p:spTgt>
                                        </p:tgtEl>
                                        <p:attrNameLst>
                                          <p:attrName>style.visibility</p:attrName>
                                        </p:attrNameLst>
                                      </p:cBhvr>
                                      <p:to>
                                        <p:strVal val="visible"/>
                                      </p:to>
                                    </p:set>
                                    <p:animEffect transition="in" filter="fade">
                                      <p:cBhvr>
                                        <p:cTn id="31" dur="500"/>
                                        <p:tgtEl>
                                          <p:spTgt spid="181">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1">
                                            <p:txEl>
                                              <p:pRg st="4" end="4"/>
                                            </p:txEl>
                                          </p:spTgt>
                                        </p:tgtEl>
                                        <p:attrNameLst>
                                          <p:attrName>style.visibility</p:attrName>
                                        </p:attrNameLst>
                                      </p:cBhvr>
                                      <p:to>
                                        <p:strVal val="visible"/>
                                      </p:to>
                                    </p:set>
                                    <p:animEffect transition="in" filter="fade">
                                      <p:cBhvr>
                                        <p:cTn id="36" dur="500"/>
                                        <p:tgtEl>
                                          <p:spTgt spid="18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2286001" y="1905001"/>
            <a:ext cx="8381999"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Toddlers Development </a:t>
            </a:r>
            <a:r>
              <a:rPr lang="en-US" sz="1800" i="1">
                <a:solidFill>
                  <a:srgbClr val="FF9900"/>
                </a:solidFill>
                <a:latin typeface="Times New Roman"/>
                <a:ea typeface="Times New Roman"/>
                <a:cs typeface="Times New Roman"/>
                <a:sym typeface="Times New Roman"/>
              </a:rPr>
              <a:t>(cont.)</a:t>
            </a:r>
          </a:p>
        </p:txBody>
      </p:sp>
      <p:sp>
        <p:nvSpPr>
          <p:cNvPr id="188" name="Shape 188"/>
          <p:cNvSpPr txBox="1">
            <a:spLocks noGrp="1"/>
          </p:cNvSpPr>
          <p:nvPr>
            <p:ph sz="half" idx="1"/>
          </p:nvPr>
        </p:nvSpPr>
        <p:spPr>
          <a:xfrm>
            <a:off x="2286000" y="3251201"/>
            <a:ext cx="3657600" cy="3124199"/>
          </a:xfrm>
          <a:prstGeom prst="rect">
            <a:avLst/>
          </a:prstGeom>
          <a:noFill/>
          <a:ln>
            <a:noFill/>
          </a:ln>
        </p:spPr>
        <p:txBody>
          <a:bodyPr vert="horz" lIns="91425" tIns="45700" rIns="91425" bIns="45700" rtlCol="0" anchor="t" anchorCtr="0">
            <a:noAutofit/>
          </a:bodyPr>
          <a:lstStyle/>
          <a:p>
            <a:pPr marL="342900" indent="-342900">
              <a:spcBef>
                <a:spcPts val="0"/>
              </a:spcBef>
              <a:buClr>
                <a:srgbClr val="FF0000"/>
              </a:buClr>
              <a:buSzPct val="115000"/>
              <a:buFont typeface="Noto Sans Symbols"/>
              <a:buChar char="▪"/>
            </a:pPr>
            <a:r>
              <a:rPr lang="en-US" sz="1800">
                <a:solidFill>
                  <a:schemeClr val="accent1"/>
                </a:solidFill>
                <a:latin typeface="Arial"/>
                <a:ea typeface="Arial"/>
                <a:cs typeface="Arial"/>
                <a:sym typeface="Arial"/>
              </a:rPr>
              <a:t>Play next to, rather than with, other children</a:t>
            </a:r>
          </a:p>
          <a:p>
            <a:pPr marL="342900" indent="-342900">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Say “no” and “I do it myself”  a lot</a:t>
            </a:r>
          </a:p>
          <a:p>
            <a:pPr marL="342900" indent="-342900">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Take pride in dressing and feeding themselves</a:t>
            </a:r>
          </a:p>
          <a:p>
            <a:pPr marL="342900" indent="-342900">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May grab a toy if another child looks at the toy</a:t>
            </a:r>
          </a:p>
          <a:p>
            <a:pPr marL="342900" indent="-342900">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Begin to learn rules and limits</a:t>
            </a:r>
          </a:p>
          <a:p>
            <a:pPr marL="342900" indent="-342900">
              <a:spcBef>
                <a:spcPts val="640"/>
              </a:spcBef>
              <a:buClr>
                <a:srgbClr val="FF0000"/>
              </a:buClr>
              <a:buSzPct val="115000"/>
              <a:buNone/>
            </a:pPr>
            <a:endParaRPr sz="1400">
              <a:solidFill>
                <a:schemeClr val="accent1"/>
              </a:solidFill>
              <a:latin typeface="Arial"/>
              <a:ea typeface="Arial"/>
              <a:cs typeface="Arial"/>
              <a:sym typeface="Arial"/>
            </a:endParaRPr>
          </a:p>
          <a:p>
            <a:pPr marL="342900" indent="-342900">
              <a:spcBef>
                <a:spcPts val="560"/>
              </a:spcBef>
              <a:buClr>
                <a:srgbClr val="FF0000"/>
              </a:buClr>
              <a:buSzPct val="115000"/>
              <a:buNone/>
            </a:pPr>
            <a:endParaRPr sz="1400">
              <a:solidFill>
                <a:schemeClr val="accent1"/>
              </a:solidFill>
              <a:latin typeface="Arial"/>
              <a:ea typeface="Arial"/>
              <a:cs typeface="Arial"/>
              <a:sym typeface="Arial"/>
            </a:endParaRPr>
          </a:p>
        </p:txBody>
      </p:sp>
      <p:sp>
        <p:nvSpPr>
          <p:cNvPr id="189" name="Shape 189"/>
          <p:cNvSpPr txBox="1">
            <a:spLocks noGrp="1"/>
          </p:cNvSpPr>
          <p:nvPr>
            <p:ph sz="half" idx="2"/>
          </p:nvPr>
        </p:nvSpPr>
        <p:spPr>
          <a:xfrm>
            <a:off x="6172201" y="3225801"/>
            <a:ext cx="3809999"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115000"/>
              <a:buFont typeface="Noto Sans Symbols"/>
              <a:buChar char="▪"/>
            </a:pPr>
            <a:r>
              <a:rPr lang="en-US" sz="1800">
                <a:solidFill>
                  <a:schemeClr val="accent1"/>
                </a:solidFill>
                <a:latin typeface="Arial"/>
                <a:ea typeface="Arial"/>
                <a:cs typeface="Arial"/>
                <a:sym typeface="Arial"/>
              </a:rPr>
              <a:t>Begin to understand right and wrong</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Test new behaviors and observe results of their actions</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May be easily frustrated</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May have extreme mood swings</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Developing a sense of self worth</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May have a fantasy life</a:t>
            </a:r>
          </a:p>
        </p:txBody>
      </p:sp>
      <p:pic>
        <p:nvPicPr>
          <p:cNvPr id="190" name="Shape 190"/>
          <p:cNvPicPr preferRelativeResize="0"/>
          <p:nvPr/>
        </p:nvPicPr>
        <p:blipFill rotWithShape="1">
          <a:blip r:embed="rId3">
            <a:alphaModFix/>
          </a:blip>
          <a:srcRect/>
          <a:stretch/>
        </p:blipFill>
        <p:spPr>
          <a:xfrm>
            <a:off x="1524000" y="1"/>
            <a:ext cx="5060950" cy="2054225"/>
          </a:xfrm>
          <a:prstGeom prst="rect">
            <a:avLst/>
          </a:prstGeom>
          <a:noFill/>
          <a:ln>
            <a:noFill/>
          </a:ln>
        </p:spPr>
      </p:pic>
      <p:sp>
        <p:nvSpPr>
          <p:cNvPr id="191" name="Shape 191"/>
          <p:cNvSpPr txBox="1"/>
          <p:nvPr/>
        </p:nvSpPr>
        <p:spPr>
          <a:xfrm>
            <a:off x="2286001" y="2743200"/>
            <a:ext cx="8153399" cy="457200"/>
          </a:xfrm>
          <a:prstGeom prst="rect">
            <a:avLst/>
          </a:prstGeom>
          <a:noFill/>
          <a:ln>
            <a:noFill/>
          </a:ln>
        </p:spPr>
        <p:txBody>
          <a:bodyPr lIns="91425" tIns="45700" rIns="91425" bIns="45700" anchor="t" anchorCtr="0">
            <a:noAutofit/>
          </a:bodyPr>
          <a:lstStyle/>
          <a:p>
            <a:pPr>
              <a:buClr>
                <a:schemeClr val="accent1"/>
              </a:buClr>
              <a:buSzPct val="25000"/>
            </a:pPr>
            <a:r>
              <a:rPr lang="en-US" sz="2400" b="1">
                <a:solidFill>
                  <a:schemeClr val="accent1"/>
                </a:solidFill>
                <a:latin typeface="Arial"/>
                <a:ea typeface="Arial"/>
                <a:cs typeface="Arial"/>
                <a:sym typeface="Arial"/>
              </a:rPr>
              <a:t>Emotional and Social Development</a:t>
            </a:r>
          </a:p>
        </p:txBody>
      </p:sp>
    </p:spTree>
    <p:extLst>
      <p:ext uri="{BB962C8B-B14F-4D97-AF65-F5344CB8AC3E}">
        <p14:creationId xmlns:p14="http://schemas.microsoft.com/office/powerpoint/2010/main" val="25281473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7">
                                            <p:txEl>
                                              <p:pRg st="0" end="0"/>
                                            </p:txEl>
                                          </p:spTgt>
                                        </p:tgtEl>
                                        <p:attrNameLst>
                                          <p:attrName>style.visibility</p:attrName>
                                        </p:attrNameLst>
                                      </p:cBhvr>
                                      <p:to>
                                        <p:strVal val="visible"/>
                                      </p:to>
                                    </p:set>
                                    <p:anim calcmode="lin" valueType="num">
                                      <p:cBhvr additive="base">
                                        <p:cTn id="11" dur="500"/>
                                        <p:tgtEl>
                                          <p:spTgt spid="18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1">
                                            <p:txEl>
                                              <p:pRg st="0" end="0"/>
                                            </p:txEl>
                                          </p:spTgt>
                                        </p:tgtEl>
                                        <p:attrNameLst>
                                          <p:attrName>style.visibility</p:attrName>
                                        </p:attrNameLst>
                                      </p:cBhvr>
                                      <p:to>
                                        <p:strVal val="visible"/>
                                      </p:to>
                                    </p:set>
                                    <p:animEffect transition="in" filter="fade">
                                      <p:cBhvr>
                                        <p:cTn id="16" dur="500"/>
                                        <p:tgtEl>
                                          <p:spTgt spid="19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8">
                                            <p:txEl>
                                              <p:pRg st="0" end="0"/>
                                            </p:txEl>
                                          </p:spTgt>
                                        </p:tgtEl>
                                        <p:attrNameLst>
                                          <p:attrName>style.visibility</p:attrName>
                                        </p:attrNameLst>
                                      </p:cBhvr>
                                      <p:to>
                                        <p:strVal val="visible"/>
                                      </p:to>
                                    </p:set>
                                    <p:animEffect transition="in" filter="fade">
                                      <p:cBhvr>
                                        <p:cTn id="21" dur="500"/>
                                        <p:tgtEl>
                                          <p:spTgt spid="18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88">
                                            <p:txEl>
                                              <p:pRg st="1" end="1"/>
                                            </p:txEl>
                                          </p:spTgt>
                                        </p:tgtEl>
                                        <p:attrNameLst>
                                          <p:attrName>style.visibility</p:attrName>
                                        </p:attrNameLst>
                                      </p:cBhvr>
                                      <p:to>
                                        <p:strVal val="visible"/>
                                      </p:to>
                                    </p:set>
                                    <p:animEffect transition="in" filter="fade">
                                      <p:cBhvr>
                                        <p:cTn id="26" dur="500"/>
                                        <p:tgtEl>
                                          <p:spTgt spid="188">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88">
                                            <p:txEl>
                                              <p:pRg st="2" end="2"/>
                                            </p:txEl>
                                          </p:spTgt>
                                        </p:tgtEl>
                                        <p:attrNameLst>
                                          <p:attrName>style.visibility</p:attrName>
                                        </p:attrNameLst>
                                      </p:cBhvr>
                                      <p:to>
                                        <p:strVal val="visible"/>
                                      </p:to>
                                    </p:set>
                                    <p:animEffect transition="in" filter="fade">
                                      <p:cBhvr>
                                        <p:cTn id="31" dur="500"/>
                                        <p:tgtEl>
                                          <p:spTgt spid="188">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88">
                                            <p:txEl>
                                              <p:pRg st="3" end="3"/>
                                            </p:txEl>
                                          </p:spTgt>
                                        </p:tgtEl>
                                        <p:attrNameLst>
                                          <p:attrName>style.visibility</p:attrName>
                                        </p:attrNameLst>
                                      </p:cBhvr>
                                      <p:to>
                                        <p:strVal val="visible"/>
                                      </p:to>
                                    </p:set>
                                    <p:animEffect transition="in" filter="fade">
                                      <p:cBhvr>
                                        <p:cTn id="36" dur="500"/>
                                        <p:tgtEl>
                                          <p:spTgt spid="188">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8">
                                            <p:txEl>
                                              <p:pRg st="4" end="4"/>
                                            </p:txEl>
                                          </p:spTgt>
                                        </p:tgtEl>
                                        <p:attrNameLst>
                                          <p:attrName>style.visibility</p:attrName>
                                        </p:attrNameLst>
                                      </p:cBhvr>
                                      <p:to>
                                        <p:strVal val="visible"/>
                                      </p:to>
                                    </p:set>
                                    <p:animEffect transition="in" filter="fade">
                                      <p:cBhvr>
                                        <p:cTn id="41" dur="500"/>
                                        <p:tgtEl>
                                          <p:spTgt spid="188">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9">
                                            <p:txEl>
                                              <p:pRg st="0" end="0"/>
                                            </p:txEl>
                                          </p:spTgt>
                                        </p:tgtEl>
                                        <p:attrNameLst>
                                          <p:attrName>style.visibility</p:attrName>
                                        </p:attrNameLst>
                                      </p:cBhvr>
                                      <p:to>
                                        <p:strVal val="visible"/>
                                      </p:to>
                                    </p:set>
                                    <p:animEffect transition="in" filter="fade">
                                      <p:cBhvr>
                                        <p:cTn id="46" dur="500"/>
                                        <p:tgtEl>
                                          <p:spTgt spid="189">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9">
                                            <p:txEl>
                                              <p:pRg st="1" end="1"/>
                                            </p:txEl>
                                          </p:spTgt>
                                        </p:tgtEl>
                                        <p:attrNameLst>
                                          <p:attrName>style.visibility</p:attrName>
                                        </p:attrNameLst>
                                      </p:cBhvr>
                                      <p:to>
                                        <p:strVal val="visible"/>
                                      </p:to>
                                    </p:set>
                                    <p:animEffect transition="in" filter="fade">
                                      <p:cBhvr>
                                        <p:cTn id="51" dur="500"/>
                                        <p:tgtEl>
                                          <p:spTgt spid="189">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89">
                                            <p:txEl>
                                              <p:pRg st="2" end="2"/>
                                            </p:txEl>
                                          </p:spTgt>
                                        </p:tgtEl>
                                        <p:attrNameLst>
                                          <p:attrName>style.visibility</p:attrName>
                                        </p:attrNameLst>
                                      </p:cBhvr>
                                      <p:to>
                                        <p:strVal val="visible"/>
                                      </p:to>
                                    </p:set>
                                    <p:animEffect transition="in" filter="fade">
                                      <p:cBhvr>
                                        <p:cTn id="56" dur="500"/>
                                        <p:tgtEl>
                                          <p:spTgt spid="189">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89">
                                            <p:txEl>
                                              <p:pRg st="3" end="3"/>
                                            </p:txEl>
                                          </p:spTgt>
                                        </p:tgtEl>
                                        <p:attrNameLst>
                                          <p:attrName>style.visibility</p:attrName>
                                        </p:attrNameLst>
                                      </p:cBhvr>
                                      <p:to>
                                        <p:strVal val="visible"/>
                                      </p:to>
                                    </p:set>
                                    <p:animEffect transition="in" filter="fade">
                                      <p:cBhvr>
                                        <p:cTn id="61" dur="500"/>
                                        <p:tgtEl>
                                          <p:spTgt spid="189">
                                            <p:txEl>
                                              <p:pRg st="3" end="3"/>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89">
                                            <p:txEl>
                                              <p:pRg st="4" end="4"/>
                                            </p:txEl>
                                          </p:spTgt>
                                        </p:tgtEl>
                                        <p:attrNameLst>
                                          <p:attrName>style.visibility</p:attrName>
                                        </p:attrNameLst>
                                      </p:cBhvr>
                                      <p:to>
                                        <p:strVal val="visible"/>
                                      </p:to>
                                    </p:set>
                                    <p:animEffect transition="in" filter="fade">
                                      <p:cBhvr>
                                        <p:cTn id="66" dur="500"/>
                                        <p:tgtEl>
                                          <p:spTgt spid="189">
                                            <p:txEl>
                                              <p:pRg st="4" end="4"/>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89">
                                            <p:txEl>
                                              <p:pRg st="5" end="5"/>
                                            </p:txEl>
                                          </p:spTgt>
                                        </p:tgtEl>
                                        <p:attrNameLst>
                                          <p:attrName>style.visibility</p:attrName>
                                        </p:attrNameLst>
                                      </p:cBhvr>
                                      <p:to>
                                        <p:strVal val="visible"/>
                                      </p:to>
                                    </p:set>
                                    <p:animEffect transition="in" filter="fade">
                                      <p:cBhvr>
                                        <p:cTn id="71" dur="500"/>
                                        <p:tgtEl>
                                          <p:spTgt spid="18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2286000" y="1905001"/>
            <a:ext cx="7483474"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Toddler Care Giving Guidelines</a:t>
            </a:r>
          </a:p>
        </p:txBody>
      </p:sp>
      <p:sp>
        <p:nvSpPr>
          <p:cNvPr id="197" name="Shape 197"/>
          <p:cNvSpPr txBox="1">
            <a:spLocks noGrp="1"/>
          </p:cNvSpPr>
          <p:nvPr>
            <p:ph sz="half" idx="1"/>
          </p:nvPr>
        </p:nvSpPr>
        <p:spPr>
          <a:xfrm>
            <a:off x="2286000" y="2743201"/>
            <a:ext cx="3657600" cy="3352799"/>
          </a:xfrm>
          <a:prstGeom prst="rect">
            <a:avLst/>
          </a:prstGeom>
          <a:noFill/>
          <a:ln>
            <a:noFill/>
          </a:ln>
        </p:spPr>
        <p:txBody>
          <a:bodyPr vert="horz" lIns="91425" tIns="45700" rIns="91425" bIns="45700" rtlCol="0" anchor="t" anchorCtr="0">
            <a:noAutofit/>
          </a:bodyPr>
          <a:lstStyle/>
          <a:p>
            <a:pPr marL="342900" indent="-342900">
              <a:spcBef>
                <a:spcPts val="0"/>
              </a:spcBef>
              <a:buClr>
                <a:srgbClr val="FF0000"/>
              </a:buClr>
              <a:buSzPct val="115000"/>
              <a:buFont typeface="Noto Sans Symbols"/>
              <a:buChar char="▪"/>
            </a:pPr>
            <a:r>
              <a:rPr lang="en-US" sz="2000">
                <a:solidFill>
                  <a:srgbClr val="BBE0E3"/>
                </a:solidFill>
                <a:latin typeface="Arial"/>
                <a:ea typeface="Arial"/>
                <a:cs typeface="Arial"/>
                <a:sym typeface="Arial"/>
              </a:rPr>
              <a:t>Provide toys at the child’s ability level: Puzzles, nesting buckets, and blocks.</a:t>
            </a:r>
          </a:p>
          <a:p>
            <a:pPr marL="342900" indent="-342900">
              <a:spcBef>
                <a:spcPts val="800"/>
              </a:spcBef>
              <a:buClr>
                <a:srgbClr val="FF0000"/>
              </a:buClr>
              <a:buSzPct val="115000"/>
              <a:buFont typeface="Noto Sans Symbols"/>
              <a:buChar char="▪"/>
            </a:pPr>
            <a:r>
              <a:rPr lang="en-US" sz="2000">
                <a:solidFill>
                  <a:srgbClr val="BBE0E3"/>
                </a:solidFill>
                <a:latin typeface="Arial"/>
                <a:ea typeface="Arial"/>
                <a:cs typeface="Arial"/>
                <a:sym typeface="Arial"/>
              </a:rPr>
              <a:t>Take walks to explore surroundings and talk about what’s being seen.</a:t>
            </a:r>
          </a:p>
          <a:p>
            <a:pPr marL="342900" indent="-342900">
              <a:spcBef>
                <a:spcPts val="800"/>
              </a:spcBef>
              <a:buClr>
                <a:srgbClr val="FF0000"/>
              </a:buClr>
              <a:buSzPct val="115000"/>
              <a:buFont typeface="Noto Sans Symbols"/>
              <a:buChar char="▪"/>
            </a:pPr>
            <a:r>
              <a:rPr lang="en-US" sz="2000">
                <a:solidFill>
                  <a:srgbClr val="BBE0E3"/>
                </a:solidFill>
                <a:latin typeface="Arial"/>
                <a:ea typeface="Arial"/>
                <a:cs typeface="Arial"/>
                <a:sym typeface="Arial"/>
              </a:rPr>
              <a:t>Identify objects the child can see, hear, smell, touch or taste.</a:t>
            </a:r>
          </a:p>
        </p:txBody>
      </p:sp>
      <p:sp>
        <p:nvSpPr>
          <p:cNvPr id="198" name="Shape 198"/>
          <p:cNvSpPr txBox="1">
            <a:spLocks noGrp="1"/>
          </p:cNvSpPr>
          <p:nvPr>
            <p:ph sz="half" idx="2"/>
          </p:nvPr>
        </p:nvSpPr>
        <p:spPr>
          <a:xfrm>
            <a:off x="6096000" y="2743201"/>
            <a:ext cx="3657600"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115000"/>
              <a:buFont typeface="Noto Sans Symbols"/>
              <a:buChar char="▪"/>
            </a:pPr>
            <a:r>
              <a:rPr lang="en-US" sz="2000">
                <a:solidFill>
                  <a:schemeClr val="accent1"/>
                </a:solidFill>
                <a:latin typeface="Arial"/>
                <a:ea typeface="Arial"/>
                <a:cs typeface="Arial"/>
                <a:sym typeface="Arial"/>
              </a:rPr>
              <a:t>Read to the child and name objects in pictures.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Let the child help with simple household tasks.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Compliment the child on their good behavior and accomplishments.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Read and talk to the child.</a:t>
            </a:r>
          </a:p>
        </p:txBody>
      </p:sp>
      <p:pic>
        <p:nvPicPr>
          <p:cNvPr id="199" name="Shape 199"/>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13076206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9"/>
                                        </p:tgtEl>
                                        <p:attrNameLst>
                                          <p:attrName>style.visibility</p:attrName>
                                        </p:attrNameLst>
                                      </p:cBhvr>
                                      <p:to>
                                        <p:strVal val="visible"/>
                                      </p:to>
                                    </p:set>
                                    <p:animEffect transition="in" filter="fade">
                                      <p:cBhvr>
                                        <p:cTn id="7" dur="500"/>
                                        <p:tgtEl>
                                          <p:spTgt spid="19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96">
                                            <p:txEl>
                                              <p:pRg st="0" end="0"/>
                                            </p:txEl>
                                          </p:spTgt>
                                        </p:tgtEl>
                                        <p:attrNameLst>
                                          <p:attrName>style.visibility</p:attrName>
                                        </p:attrNameLst>
                                      </p:cBhvr>
                                      <p:to>
                                        <p:strVal val="visible"/>
                                      </p:to>
                                    </p:set>
                                    <p:anim calcmode="lin" valueType="num">
                                      <p:cBhvr additive="base">
                                        <p:cTn id="11" dur="500"/>
                                        <p:tgtEl>
                                          <p:spTgt spid="19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7">
                                            <p:txEl>
                                              <p:pRg st="0" end="0"/>
                                            </p:txEl>
                                          </p:spTgt>
                                        </p:tgtEl>
                                        <p:attrNameLst>
                                          <p:attrName>style.visibility</p:attrName>
                                        </p:attrNameLst>
                                      </p:cBhvr>
                                      <p:to>
                                        <p:strVal val="visible"/>
                                      </p:to>
                                    </p:set>
                                    <p:animEffect transition="in" filter="fade">
                                      <p:cBhvr>
                                        <p:cTn id="16" dur="500"/>
                                        <p:tgtEl>
                                          <p:spTgt spid="19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7">
                                            <p:txEl>
                                              <p:pRg st="1" end="1"/>
                                            </p:txEl>
                                          </p:spTgt>
                                        </p:tgtEl>
                                        <p:attrNameLst>
                                          <p:attrName>style.visibility</p:attrName>
                                        </p:attrNameLst>
                                      </p:cBhvr>
                                      <p:to>
                                        <p:strVal val="visible"/>
                                      </p:to>
                                    </p:set>
                                    <p:animEffect transition="in" filter="fade">
                                      <p:cBhvr>
                                        <p:cTn id="21" dur="500"/>
                                        <p:tgtEl>
                                          <p:spTgt spid="19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7">
                                            <p:txEl>
                                              <p:pRg st="2" end="2"/>
                                            </p:txEl>
                                          </p:spTgt>
                                        </p:tgtEl>
                                        <p:attrNameLst>
                                          <p:attrName>style.visibility</p:attrName>
                                        </p:attrNameLst>
                                      </p:cBhvr>
                                      <p:to>
                                        <p:strVal val="visible"/>
                                      </p:to>
                                    </p:set>
                                    <p:animEffect transition="in" filter="fade">
                                      <p:cBhvr>
                                        <p:cTn id="26" dur="500"/>
                                        <p:tgtEl>
                                          <p:spTgt spid="19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98">
                                            <p:txEl>
                                              <p:pRg st="0" end="0"/>
                                            </p:txEl>
                                          </p:spTgt>
                                        </p:tgtEl>
                                        <p:attrNameLst>
                                          <p:attrName>style.visibility</p:attrName>
                                        </p:attrNameLst>
                                      </p:cBhvr>
                                      <p:to>
                                        <p:strVal val="visible"/>
                                      </p:to>
                                    </p:set>
                                    <p:animEffect transition="in" filter="fade">
                                      <p:cBhvr>
                                        <p:cTn id="31" dur="500"/>
                                        <p:tgtEl>
                                          <p:spTgt spid="19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98">
                                            <p:txEl>
                                              <p:pRg st="1" end="1"/>
                                            </p:txEl>
                                          </p:spTgt>
                                        </p:tgtEl>
                                        <p:attrNameLst>
                                          <p:attrName>style.visibility</p:attrName>
                                        </p:attrNameLst>
                                      </p:cBhvr>
                                      <p:to>
                                        <p:strVal val="visible"/>
                                      </p:to>
                                    </p:set>
                                    <p:animEffect transition="in" filter="fade">
                                      <p:cBhvr>
                                        <p:cTn id="36" dur="500"/>
                                        <p:tgtEl>
                                          <p:spTgt spid="19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8">
                                            <p:txEl>
                                              <p:pRg st="2" end="2"/>
                                            </p:txEl>
                                          </p:spTgt>
                                        </p:tgtEl>
                                        <p:attrNameLst>
                                          <p:attrName>style.visibility</p:attrName>
                                        </p:attrNameLst>
                                      </p:cBhvr>
                                      <p:to>
                                        <p:strVal val="visible"/>
                                      </p:to>
                                    </p:set>
                                    <p:animEffect transition="in" filter="fade">
                                      <p:cBhvr>
                                        <p:cTn id="41" dur="500"/>
                                        <p:tgtEl>
                                          <p:spTgt spid="19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8">
                                            <p:txEl>
                                              <p:pRg st="3" end="3"/>
                                            </p:txEl>
                                          </p:spTgt>
                                        </p:tgtEl>
                                        <p:attrNameLst>
                                          <p:attrName>style.visibility</p:attrName>
                                        </p:attrNameLst>
                                      </p:cBhvr>
                                      <p:to>
                                        <p:strVal val="visible"/>
                                      </p:to>
                                    </p:set>
                                    <p:animEffect transition="in" filter="fade">
                                      <p:cBhvr>
                                        <p:cTn id="46" dur="500"/>
                                        <p:tgtEl>
                                          <p:spTgt spid="19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sz="half" idx="1"/>
          </p:nvPr>
        </p:nvSpPr>
        <p:spPr>
          <a:xfrm>
            <a:off x="2286001" y="3098801"/>
            <a:ext cx="6934199"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400" b="1">
                <a:solidFill>
                  <a:srgbClr val="BBE0E3"/>
                </a:solidFill>
                <a:latin typeface="Arial"/>
                <a:ea typeface="Arial"/>
                <a:cs typeface="Arial"/>
                <a:sym typeface="Arial"/>
              </a:rPr>
              <a:t>Physical Development</a:t>
            </a:r>
            <a:r>
              <a:rPr lang="en-US" sz="1600">
                <a:solidFill>
                  <a:srgbClr val="BBE0E3"/>
                </a:solidFill>
                <a:latin typeface="Arial"/>
                <a:ea typeface="Arial"/>
                <a:cs typeface="Arial"/>
                <a:sym typeface="Arial"/>
              </a:rPr>
              <a:t>  </a:t>
            </a:r>
          </a:p>
          <a:p>
            <a:pPr marL="342900" indent="-342900">
              <a:lnSpc>
                <a:spcPct val="100000"/>
              </a:lnSpc>
              <a:spcBef>
                <a:spcPts val="880"/>
              </a:spcBef>
              <a:buClr>
                <a:srgbClr val="FF0000"/>
              </a:buClr>
              <a:buSzPct val="115000"/>
              <a:buFont typeface="Noto Sans Symbols"/>
              <a:buChar char="▪"/>
            </a:pPr>
            <a:r>
              <a:rPr lang="en-US" sz="2000">
                <a:solidFill>
                  <a:schemeClr val="accent1"/>
                </a:solidFill>
                <a:latin typeface="Arial"/>
                <a:ea typeface="Arial"/>
                <a:cs typeface="Arial"/>
                <a:sym typeface="Arial"/>
              </a:rPr>
              <a:t>Arms and legs become longer in relation to their torso</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Becomes thinner</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Improved ability to hop, skip, catch and throw and balance on one foot</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Can feed themselves and work large buttons or zippers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Can use small scissors and glue things together</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Can draw somewhat realistic pictures</a:t>
            </a:r>
          </a:p>
        </p:txBody>
      </p:sp>
      <p:sp>
        <p:nvSpPr>
          <p:cNvPr id="205" name="Shape 205"/>
          <p:cNvSpPr txBox="1"/>
          <p:nvPr/>
        </p:nvSpPr>
        <p:spPr>
          <a:xfrm>
            <a:off x="2286000" y="2108201"/>
            <a:ext cx="7483474" cy="842961"/>
          </a:xfrm>
          <a:prstGeom prst="rect">
            <a:avLst/>
          </a:prstGeom>
          <a:noFill/>
          <a:ln>
            <a:noFill/>
          </a:ln>
        </p:spPr>
        <p:txBody>
          <a:bodyPr lIns="91425" tIns="45700" rIns="91425" bIns="45700" anchor="ctr" anchorCtr="0">
            <a:noAutofit/>
          </a:bodyPr>
          <a:lstStyle/>
          <a:p>
            <a:pPr>
              <a:lnSpc>
                <a:spcPct val="80000"/>
              </a:lnSpc>
              <a:buClr>
                <a:srgbClr val="FF9900"/>
              </a:buClr>
              <a:buSzPct val="25000"/>
            </a:pPr>
            <a:r>
              <a:rPr lang="en-US" sz="4000">
                <a:solidFill>
                  <a:srgbClr val="FF9900"/>
                </a:solidFill>
                <a:latin typeface="Times New Roman"/>
                <a:ea typeface="Times New Roman"/>
                <a:cs typeface="Times New Roman"/>
                <a:sym typeface="Times New Roman"/>
              </a:rPr>
              <a:t>Preschoolers Development </a:t>
            </a:r>
            <a:br>
              <a:rPr lang="en-US" sz="4000">
                <a:solidFill>
                  <a:srgbClr val="FF9900"/>
                </a:solidFill>
                <a:latin typeface="Times New Roman"/>
                <a:ea typeface="Times New Roman"/>
                <a:cs typeface="Times New Roman"/>
                <a:sym typeface="Times New Roman"/>
              </a:rPr>
            </a:br>
            <a:r>
              <a:rPr lang="en-US" sz="2800" i="1">
                <a:solidFill>
                  <a:srgbClr val="FF9900"/>
                </a:solidFill>
                <a:latin typeface="Times New Roman"/>
                <a:ea typeface="Times New Roman"/>
                <a:cs typeface="Times New Roman"/>
                <a:sym typeface="Times New Roman"/>
              </a:rPr>
              <a:t>(three to five years)</a:t>
            </a:r>
          </a:p>
        </p:txBody>
      </p:sp>
      <p:pic>
        <p:nvPicPr>
          <p:cNvPr id="206" name="Shape 206"/>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36366083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05">
                                            <p:txEl>
                                              <p:pRg st="0" end="0"/>
                                            </p:txEl>
                                          </p:spTgt>
                                        </p:tgtEl>
                                        <p:attrNameLst>
                                          <p:attrName>style.visibility</p:attrName>
                                        </p:attrNameLst>
                                      </p:cBhvr>
                                      <p:to>
                                        <p:strVal val="visible"/>
                                      </p:to>
                                    </p:set>
                                    <p:anim calcmode="lin" valueType="num">
                                      <p:cBhvr additive="base">
                                        <p:cTn id="11" dur="500"/>
                                        <p:tgtEl>
                                          <p:spTgt spid="20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4">
                                            <p:txEl>
                                              <p:pRg st="0" end="0"/>
                                            </p:txEl>
                                          </p:spTgt>
                                        </p:tgtEl>
                                        <p:attrNameLst>
                                          <p:attrName>style.visibility</p:attrName>
                                        </p:attrNameLst>
                                      </p:cBhvr>
                                      <p:to>
                                        <p:strVal val="visible"/>
                                      </p:to>
                                    </p:set>
                                    <p:animEffect transition="in" filter="fade">
                                      <p:cBhvr>
                                        <p:cTn id="16" dur="500"/>
                                        <p:tgtEl>
                                          <p:spTgt spid="20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4">
                                            <p:txEl>
                                              <p:pRg st="1" end="1"/>
                                            </p:txEl>
                                          </p:spTgt>
                                        </p:tgtEl>
                                        <p:attrNameLst>
                                          <p:attrName>style.visibility</p:attrName>
                                        </p:attrNameLst>
                                      </p:cBhvr>
                                      <p:to>
                                        <p:strVal val="visible"/>
                                      </p:to>
                                    </p:set>
                                    <p:animEffect transition="in" filter="fade">
                                      <p:cBhvr>
                                        <p:cTn id="21" dur="500"/>
                                        <p:tgtEl>
                                          <p:spTgt spid="20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04">
                                            <p:txEl>
                                              <p:pRg st="2" end="2"/>
                                            </p:txEl>
                                          </p:spTgt>
                                        </p:tgtEl>
                                        <p:attrNameLst>
                                          <p:attrName>style.visibility</p:attrName>
                                        </p:attrNameLst>
                                      </p:cBhvr>
                                      <p:to>
                                        <p:strVal val="visible"/>
                                      </p:to>
                                    </p:set>
                                    <p:animEffect transition="in" filter="fade">
                                      <p:cBhvr>
                                        <p:cTn id="26" dur="500"/>
                                        <p:tgtEl>
                                          <p:spTgt spid="20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4">
                                            <p:txEl>
                                              <p:pRg st="3" end="3"/>
                                            </p:txEl>
                                          </p:spTgt>
                                        </p:tgtEl>
                                        <p:attrNameLst>
                                          <p:attrName>style.visibility</p:attrName>
                                        </p:attrNameLst>
                                      </p:cBhvr>
                                      <p:to>
                                        <p:strVal val="visible"/>
                                      </p:to>
                                    </p:set>
                                    <p:animEffect transition="in" filter="fade">
                                      <p:cBhvr>
                                        <p:cTn id="31" dur="500"/>
                                        <p:tgtEl>
                                          <p:spTgt spid="20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4">
                                            <p:txEl>
                                              <p:pRg st="4" end="4"/>
                                            </p:txEl>
                                          </p:spTgt>
                                        </p:tgtEl>
                                        <p:attrNameLst>
                                          <p:attrName>style.visibility</p:attrName>
                                        </p:attrNameLst>
                                      </p:cBhvr>
                                      <p:to>
                                        <p:strVal val="visible"/>
                                      </p:to>
                                    </p:set>
                                    <p:animEffect transition="in" filter="fade">
                                      <p:cBhvr>
                                        <p:cTn id="36" dur="500"/>
                                        <p:tgtEl>
                                          <p:spTgt spid="20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04">
                                            <p:txEl>
                                              <p:pRg st="5" end="5"/>
                                            </p:txEl>
                                          </p:spTgt>
                                        </p:tgtEl>
                                        <p:attrNameLst>
                                          <p:attrName>style.visibility</p:attrName>
                                        </p:attrNameLst>
                                      </p:cBhvr>
                                      <p:to>
                                        <p:strVal val="visible"/>
                                      </p:to>
                                    </p:set>
                                    <p:animEffect transition="in" filter="fade">
                                      <p:cBhvr>
                                        <p:cTn id="41" dur="500"/>
                                        <p:tgtEl>
                                          <p:spTgt spid="20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04">
                                            <p:txEl>
                                              <p:pRg st="6" end="6"/>
                                            </p:txEl>
                                          </p:spTgt>
                                        </p:tgtEl>
                                        <p:attrNameLst>
                                          <p:attrName>style.visibility</p:attrName>
                                        </p:attrNameLst>
                                      </p:cBhvr>
                                      <p:to>
                                        <p:strVal val="visible"/>
                                      </p:to>
                                    </p:set>
                                    <p:animEffect transition="in" filter="fade">
                                      <p:cBhvr>
                                        <p:cTn id="46" dur="500"/>
                                        <p:tgtEl>
                                          <p:spTgt spid="20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p:nvPr/>
        </p:nvSpPr>
        <p:spPr>
          <a:xfrm>
            <a:off x="2286001" y="1905001"/>
            <a:ext cx="6434137" cy="842961"/>
          </a:xfrm>
          <a:prstGeom prst="rect">
            <a:avLst/>
          </a:prstGeom>
          <a:noFill/>
          <a:ln>
            <a:noFill/>
          </a:ln>
        </p:spPr>
        <p:txBody>
          <a:bodyPr lIns="91425" tIns="45700" rIns="91425" bIns="45700" anchor="ctr" anchorCtr="0">
            <a:noAutofit/>
          </a:bodyPr>
          <a:lstStyle/>
          <a:p>
            <a:pPr>
              <a:buClr>
                <a:srgbClr val="FF9900"/>
              </a:buClr>
              <a:buSzPct val="25000"/>
            </a:pPr>
            <a:r>
              <a:rPr lang="en-US" sz="4400">
                <a:solidFill>
                  <a:srgbClr val="FF9900"/>
                </a:solidFill>
                <a:latin typeface="Times New Roman"/>
                <a:ea typeface="Times New Roman"/>
                <a:cs typeface="Times New Roman"/>
                <a:sym typeface="Times New Roman"/>
              </a:rPr>
              <a:t>Learner Objectives</a:t>
            </a:r>
          </a:p>
        </p:txBody>
      </p:sp>
      <p:sp>
        <p:nvSpPr>
          <p:cNvPr id="75" name="Shape 75"/>
          <p:cNvSpPr txBox="1"/>
          <p:nvPr/>
        </p:nvSpPr>
        <p:spPr>
          <a:xfrm>
            <a:off x="2286001" y="2743201"/>
            <a:ext cx="8381999" cy="1066799"/>
          </a:xfrm>
          <a:prstGeom prst="rect">
            <a:avLst/>
          </a:prstGeom>
          <a:noFill/>
          <a:ln>
            <a:noFill/>
          </a:ln>
        </p:spPr>
        <p:txBody>
          <a:bodyPr lIns="91425" tIns="45700" rIns="91425" bIns="45700" anchor="t" anchorCtr="0">
            <a:noAutofit/>
          </a:bodyPr>
          <a:lstStyle/>
          <a:p>
            <a:pPr marL="342900" indent="-342900">
              <a:buClr>
                <a:srgbClr val="FF0000"/>
              </a:buClr>
              <a:buSzPct val="115000"/>
              <a:buFont typeface="Noto Sans Symbols"/>
              <a:buChar char="▪"/>
            </a:pPr>
            <a:r>
              <a:rPr lang="en-US" sz="3200">
                <a:solidFill>
                  <a:schemeClr val="accent1"/>
                </a:solidFill>
                <a:latin typeface="Arial"/>
                <a:ea typeface="Arial"/>
                <a:cs typeface="Arial"/>
                <a:sym typeface="Arial"/>
              </a:rPr>
              <a:t>Identify stages of child development</a:t>
            </a:r>
          </a:p>
          <a:p>
            <a:pPr marL="342900" indent="-342900">
              <a:spcBef>
                <a:spcPts val="1280"/>
              </a:spcBef>
              <a:buClr>
                <a:schemeClr val="dk1"/>
              </a:buClr>
            </a:pPr>
            <a:endParaRPr sz="3200">
              <a:solidFill>
                <a:schemeClr val="accent1"/>
              </a:solidFill>
              <a:latin typeface="Arial"/>
              <a:ea typeface="Arial"/>
              <a:cs typeface="Arial"/>
              <a:sym typeface="Arial"/>
            </a:endParaRPr>
          </a:p>
          <a:p>
            <a:pPr>
              <a:spcBef>
                <a:spcPts val="640"/>
              </a:spcBef>
            </a:pPr>
            <a:endParaRPr sz="3200">
              <a:solidFill>
                <a:schemeClr val="accent1"/>
              </a:solidFill>
              <a:latin typeface="Arial"/>
              <a:ea typeface="Arial"/>
              <a:cs typeface="Arial"/>
              <a:sym typeface="Arial"/>
            </a:endParaRPr>
          </a:p>
        </p:txBody>
      </p:sp>
      <p:sp>
        <p:nvSpPr>
          <p:cNvPr id="76" name="Shape 76"/>
          <p:cNvSpPr txBox="1"/>
          <p:nvPr/>
        </p:nvSpPr>
        <p:spPr>
          <a:xfrm>
            <a:off x="2286000" y="3429000"/>
            <a:ext cx="7772400" cy="3048000"/>
          </a:xfrm>
          <a:prstGeom prst="rect">
            <a:avLst/>
          </a:prstGeom>
          <a:noFill/>
          <a:ln>
            <a:noFill/>
          </a:ln>
        </p:spPr>
        <p:txBody>
          <a:bodyPr lIns="91425" tIns="45700" rIns="91425" bIns="45700" anchor="t" anchorCtr="0">
            <a:noAutofit/>
          </a:bodyPr>
          <a:lstStyle/>
          <a:p>
            <a:pPr marL="342900" indent="-342900">
              <a:buClr>
                <a:srgbClr val="FF0000"/>
              </a:buClr>
              <a:buSzPct val="115000"/>
              <a:buFont typeface="Noto Sans Symbols"/>
              <a:buChar char="▪"/>
            </a:pPr>
            <a:r>
              <a:rPr lang="en-US" sz="3200">
                <a:solidFill>
                  <a:schemeClr val="accent1"/>
                </a:solidFill>
                <a:latin typeface="Arial"/>
                <a:ea typeface="Arial"/>
                <a:cs typeface="Arial"/>
                <a:sym typeface="Arial"/>
              </a:rPr>
              <a:t>Understand physical, intellectual, emotional and social characteristics of developmental stages</a:t>
            </a:r>
          </a:p>
          <a:p>
            <a:pPr marL="342900" indent="-342900">
              <a:spcBef>
                <a:spcPts val="1280"/>
              </a:spcBef>
              <a:buClr>
                <a:srgbClr val="FF0000"/>
              </a:buClr>
              <a:buSzPct val="115000"/>
              <a:buFont typeface="Noto Sans Symbols"/>
              <a:buChar char="▪"/>
            </a:pPr>
            <a:r>
              <a:rPr lang="en-US" sz="3200">
                <a:solidFill>
                  <a:schemeClr val="accent1"/>
                </a:solidFill>
                <a:latin typeface="Arial"/>
                <a:ea typeface="Arial"/>
                <a:cs typeface="Arial"/>
                <a:sym typeface="Arial"/>
              </a:rPr>
              <a:t>Apply stages to interactions with children</a:t>
            </a:r>
          </a:p>
        </p:txBody>
      </p:sp>
      <p:pic>
        <p:nvPicPr>
          <p:cNvPr id="77" name="Shape 77" descr="photos51"/>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32969751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500"/>
                                        <p:tgtEl>
                                          <p:spTgt spid="7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75">
                                            <p:txEl>
                                              <p:pRg st="0" end="0"/>
                                            </p:txEl>
                                          </p:spTgt>
                                        </p:tgtEl>
                                        <p:attrNameLst>
                                          <p:attrName>style.visibility</p:attrName>
                                        </p:attrNameLst>
                                      </p:cBhvr>
                                      <p:to>
                                        <p:strVal val="visible"/>
                                      </p:to>
                                    </p:set>
                                    <p:anim calcmode="lin" valueType="num">
                                      <p:cBhvr additive="base">
                                        <p:cTn id="16" dur="500"/>
                                        <p:tgtEl>
                                          <p:spTgt spid="75">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6">
                                            <p:txEl>
                                              <p:pRg st="0" end="0"/>
                                            </p:txEl>
                                          </p:spTgt>
                                        </p:tgtEl>
                                        <p:attrNameLst>
                                          <p:attrName>style.visibility</p:attrName>
                                        </p:attrNameLst>
                                      </p:cBhvr>
                                      <p:to>
                                        <p:strVal val="visible"/>
                                      </p:to>
                                    </p:set>
                                    <p:animEffect transition="in" filter="fade">
                                      <p:cBhvr>
                                        <p:cTn id="21" dur="500"/>
                                        <p:tgtEl>
                                          <p:spTgt spid="7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6">
                                            <p:txEl>
                                              <p:pRg st="1" end="1"/>
                                            </p:txEl>
                                          </p:spTgt>
                                        </p:tgtEl>
                                        <p:attrNameLst>
                                          <p:attrName>style.visibility</p:attrName>
                                        </p:attrNameLst>
                                      </p:cBhvr>
                                      <p:to>
                                        <p:strVal val="visible"/>
                                      </p:to>
                                    </p:set>
                                    <p:animEffect transition="in" filter="fade">
                                      <p:cBhvr>
                                        <p:cTn id="26" dur="500"/>
                                        <p:tgtEl>
                                          <p:spTgt spid="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2286000" y="1905001"/>
            <a:ext cx="7483474"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Preschoolers Development </a:t>
            </a:r>
            <a:r>
              <a:rPr lang="en-US" sz="1800" i="1">
                <a:solidFill>
                  <a:srgbClr val="FF9900"/>
                </a:solidFill>
                <a:latin typeface="Times New Roman"/>
                <a:ea typeface="Times New Roman"/>
                <a:cs typeface="Times New Roman"/>
                <a:sym typeface="Times New Roman"/>
              </a:rPr>
              <a:t>(cont.)</a:t>
            </a:r>
          </a:p>
        </p:txBody>
      </p:sp>
      <p:sp>
        <p:nvSpPr>
          <p:cNvPr id="212" name="Shape 212"/>
          <p:cNvSpPr txBox="1">
            <a:spLocks noGrp="1"/>
          </p:cNvSpPr>
          <p:nvPr>
            <p:ph sz="half" idx="1"/>
          </p:nvPr>
        </p:nvSpPr>
        <p:spPr>
          <a:xfrm>
            <a:off x="2286000" y="2743201"/>
            <a:ext cx="6324600"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400" b="1">
                <a:solidFill>
                  <a:srgbClr val="BBE0E3"/>
                </a:solidFill>
                <a:latin typeface="Arial"/>
                <a:ea typeface="Arial"/>
                <a:cs typeface="Arial"/>
                <a:sym typeface="Arial"/>
              </a:rPr>
              <a:t>Intellectual Development</a:t>
            </a:r>
            <a:r>
              <a:rPr lang="en-US" sz="2000">
                <a:solidFill>
                  <a:srgbClr val="BBE0E3"/>
                </a:solidFill>
                <a:latin typeface="Arial"/>
                <a:ea typeface="Arial"/>
                <a:cs typeface="Arial"/>
                <a:sym typeface="Arial"/>
              </a:rPr>
              <a:t> </a:t>
            </a:r>
          </a:p>
          <a:p>
            <a:pPr marL="342900" indent="-342900">
              <a:lnSpc>
                <a:spcPct val="100000"/>
              </a:lnSpc>
              <a:spcBef>
                <a:spcPts val="880"/>
              </a:spcBef>
              <a:buClr>
                <a:srgbClr val="FF0000"/>
              </a:buClr>
              <a:buSzPct val="115000"/>
              <a:buFont typeface="Noto Sans Symbols"/>
              <a:buChar char="▪"/>
            </a:pPr>
            <a:r>
              <a:rPr lang="en-US" sz="2000">
                <a:solidFill>
                  <a:schemeClr val="accent1"/>
                </a:solidFill>
                <a:latin typeface="Arial"/>
                <a:ea typeface="Arial"/>
                <a:cs typeface="Arial"/>
                <a:sym typeface="Arial"/>
              </a:rPr>
              <a:t>Ask “who, what and where” questions about their environment</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Use short sentences to carry on a conversation</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Begin to learn about reading, writing and following directions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Can concentrate on a task</a:t>
            </a:r>
          </a:p>
        </p:txBody>
      </p:sp>
      <p:pic>
        <p:nvPicPr>
          <p:cNvPr id="213" name="Shape 213" descr="photo45"/>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327321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1">
                                            <p:txEl>
                                              <p:pRg st="0" end="0"/>
                                            </p:txEl>
                                          </p:spTgt>
                                        </p:tgtEl>
                                        <p:attrNameLst>
                                          <p:attrName>style.visibility</p:attrName>
                                        </p:attrNameLst>
                                      </p:cBhvr>
                                      <p:to>
                                        <p:strVal val="visible"/>
                                      </p:to>
                                    </p:set>
                                    <p:anim calcmode="lin" valueType="num">
                                      <p:cBhvr additive="base">
                                        <p:cTn id="11" dur="500"/>
                                        <p:tgtEl>
                                          <p:spTgt spid="211">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12">
                                            <p:txEl>
                                              <p:pRg st="0" end="0"/>
                                            </p:txEl>
                                          </p:spTgt>
                                        </p:tgtEl>
                                        <p:attrNameLst>
                                          <p:attrName>style.visibility</p:attrName>
                                        </p:attrNameLst>
                                      </p:cBhvr>
                                      <p:to>
                                        <p:strVal val="visible"/>
                                      </p:to>
                                    </p:set>
                                    <p:animEffect transition="in" filter="fade">
                                      <p:cBhvr>
                                        <p:cTn id="16" dur="500"/>
                                        <p:tgtEl>
                                          <p:spTgt spid="21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2">
                                            <p:txEl>
                                              <p:pRg st="1" end="1"/>
                                            </p:txEl>
                                          </p:spTgt>
                                        </p:tgtEl>
                                        <p:attrNameLst>
                                          <p:attrName>style.visibility</p:attrName>
                                        </p:attrNameLst>
                                      </p:cBhvr>
                                      <p:to>
                                        <p:strVal val="visible"/>
                                      </p:to>
                                    </p:set>
                                    <p:animEffect transition="in" filter="fade">
                                      <p:cBhvr>
                                        <p:cTn id="21" dur="500"/>
                                        <p:tgtEl>
                                          <p:spTgt spid="21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2">
                                            <p:txEl>
                                              <p:pRg st="2" end="2"/>
                                            </p:txEl>
                                          </p:spTgt>
                                        </p:tgtEl>
                                        <p:attrNameLst>
                                          <p:attrName>style.visibility</p:attrName>
                                        </p:attrNameLst>
                                      </p:cBhvr>
                                      <p:to>
                                        <p:strVal val="visible"/>
                                      </p:to>
                                    </p:set>
                                    <p:animEffect transition="in" filter="fade">
                                      <p:cBhvr>
                                        <p:cTn id="26" dur="500"/>
                                        <p:tgtEl>
                                          <p:spTgt spid="21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2">
                                            <p:txEl>
                                              <p:pRg st="3" end="3"/>
                                            </p:txEl>
                                          </p:spTgt>
                                        </p:tgtEl>
                                        <p:attrNameLst>
                                          <p:attrName>style.visibility</p:attrName>
                                        </p:attrNameLst>
                                      </p:cBhvr>
                                      <p:to>
                                        <p:strVal val="visible"/>
                                      </p:to>
                                    </p:set>
                                    <p:animEffect transition="in" filter="fade">
                                      <p:cBhvr>
                                        <p:cTn id="31" dur="500"/>
                                        <p:tgtEl>
                                          <p:spTgt spid="21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2">
                                            <p:txEl>
                                              <p:pRg st="4" end="4"/>
                                            </p:txEl>
                                          </p:spTgt>
                                        </p:tgtEl>
                                        <p:attrNameLst>
                                          <p:attrName>style.visibility</p:attrName>
                                        </p:attrNameLst>
                                      </p:cBhvr>
                                      <p:to>
                                        <p:strVal val="visible"/>
                                      </p:to>
                                    </p:set>
                                    <p:animEffect transition="in" filter="fade">
                                      <p:cBhvr>
                                        <p:cTn id="36" dur="500"/>
                                        <p:tgtEl>
                                          <p:spTgt spid="2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2286001" y="1905001"/>
            <a:ext cx="8381999"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Preschoolers Development </a:t>
            </a:r>
            <a:r>
              <a:rPr lang="en-US" sz="1800" i="1">
                <a:solidFill>
                  <a:srgbClr val="FF9900"/>
                </a:solidFill>
                <a:latin typeface="Times New Roman"/>
                <a:ea typeface="Times New Roman"/>
                <a:cs typeface="Times New Roman"/>
                <a:sym typeface="Times New Roman"/>
              </a:rPr>
              <a:t>(cont.)</a:t>
            </a:r>
          </a:p>
        </p:txBody>
      </p:sp>
      <p:sp>
        <p:nvSpPr>
          <p:cNvPr id="219" name="Shape 219"/>
          <p:cNvSpPr txBox="1">
            <a:spLocks noGrp="1"/>
          </p:cNvSpPr>
          <p:nvPr>
            <p:ph sz="half" idx="1"/>
          </p:nvPr>
        </p:nvSpPr>
        <p:spPr>
          <a:xfrm>
            <a:off x="2438401" y="3225801"/>
            <a:ext cx="4038599" cy="38099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115000"/>
              <a:buFont typeface="Noto Sans Symbols"/>
              <a:buChar char="▪"/>
            </a:pPr>
            <a:r>
              <a:rPr lang="en-US" sz="1800">
                <a:solidFill>
                  <a:schemeClr val="accent1"/>
                </a:solidFill>
                <a:latin typeface="Arial"/>
                <a:ea typeface="Arial"/>
                <a:cs typeface="Arial"/>
                <a:sym typeface="Arial"/>
              </a:rPr>
              <a:t>Are eager to please</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Begin to be cooperative and to share in playing with others</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Begin to solve simple problems</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Can understand and follow rules</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Have a sense of right and wrong</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Want to avoid punishment and gain rewards</a:t>
            </a:r>
          </a:p>
          <a:p>
            <a:pPr marL="342900" indent="-342900">
              <a:spcBef>
                <a:spcPts val="760"/>
              </a:spcBef>
              <a:buClr>
                <a:srgbClr val="FF0000"/>
              </a:buClr>
              <a:buSzPct val="115000"/>
              <a:buNone/>
            </a:pPr>
            <a:endParaRPr sz="2000">
              <a:solidFill>
                <a:schemeClr val="accent1"/>
              </a:solidFill>
              <a:latin typeface="Arial"/>
              <a:ea typeface="Arial"/>
              <a:cs typeface="Arial"/>
              <a:sym typeface="Arial"/>
            </a:endParaRPr>
          </a:p>
        </p:txBody>
      </p:sp>
      <p:sp>
        <p:nvSpPr>
          <p:cNvPr id="220" name="Shape 220"/>
          <p:cNvSpPr txBox="1">
            <a:spLocks noGrp="1"/>
          </p:cNvSpPr>
          <p:nvPr>
            <p:ph sz="half" idx="2"/>
          </p:nvPr>
        </p:nvSpPr>
        <p:spPr>
          <a:xfrm>
            <a:off x="6400800" y="3251201"/>
            <a:ext cx="3657600"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115000"/>
              <a:buFont typeface="Noto Sans Symbols"/>
              <a:buChar char="▪"/>
            </a:pPr>
            <a:r>
              <a:rPr lang="en-US" sz="1800">
                <a:solidFill>
                  <a:schemeClr val="accent1"/>
                </a:solidFill>
                <a:latin typeface="Arial"/>
                <a:ea typeface="Arial"/>
                <a:cs typeface="Arial"/>
                <a:sym typeface="Arial"/>
              </a:rPr>
              <a:t>Express feelings</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Need to develop positive feelings about themselves</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May have fears, such as of the dark</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May not grasp differences between fantasy and reality</a:t>
            </a:r>
          </a:p>
          <a:p>
            <a:pPr marL="342900" indent="-342900">
              <a:spcBef>
                <a:spcPts val="760"/>
              </a:spcBef>
              <a:buClr>
                <a:srgbClr val="FF0000"/>
              </a:buClr>
              <a:buSzPct val="115000"/>
              <a:buNone/>
            </a:pPr>
            <a:endParaRPr sz="2000">
              <a:solidFill>
                <a:schemeClr val="dk1"/>
              </a:solidFill>
              <a:latin typeface="Times New Roman"/>
              <a:ea typeface="Times New Roman"/>
              <a:cs typeface="Times New Roman"/>
              <a:sym typeface="Times New Roman"/>
            </a:endParaRPr>
          </a:p>
        </p:txBody>
      </p:sp>
      <p:sp>
        <p:nvSpPr>
          <p:cNvPr id="221" name="Shape 221"/>
          <p:cNvSpPr txBox="1"/>
          <p:nvPr/>
        </p:nvSpPr>
        <p:spPr>
          <a:xfrm>
            <a:off x="2286001" y="2743200"/>
            <a:ext cx="8153399" cy="457200"/>
          </a:xfrm>
          <a:prstGeom prst="rect">
            <a:avLst/>
          </a:prstGeom>
          <a:noFill/>
          <a:ln>
            <a:noFill/>
          </a:ln>
        </p:spPr>
        <p:txBody>
          <a:bodyPr lIns="91425" tIns="45700" rIns="91425" bIns="45700" anchor="t" anchorCtr="0">
            <a:noAutofit/>
          </a:bodyPr>
          <a:lstStyle/>
          <a:p>
            <a:pPr>
              <a:buClr>
                <a:schemeClr val="accent1"/>
              </a:buClr>
              <a:buSzPct val="25000"/>
            </a:pPr>
            <a:r>
              <a:rPr lang="en-US" sz="2400" b="1">
                <a:solidFill>
                  <a:schemeClr val="accent1"/>
                </a:solidFill>
                <a:latin typeface="Arial"/>
                <a:ea typeface="Arial"/>
                <a:cs typeface="Arial"/>
                <a:sym typeface="Arial"/>
              </a:rPr>
              <a:t>Emotional and Social Development</a:t>
            </a:r>
          </a:p>
        </p:txBody>
      </p:sp>
      <p:pic>
        <p:nvPicPr>
          <p:cNvPr id="222" name="Shape 222" descr="photos48"/>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16645275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18">
                                            <p:txEl>
                                              <p:pRg st="0" end="0"/>
                                            </p:txEl>
                                          </p:spTgt>
                                        </p:tgtEl>
                                        <p:attrNameLst>
                                          <p:attrName>style.visibility</p:attrName>
                                        </p:attrNameLst>
                                      </p:cBhvr>
                                      <p:to>
                                        <p:strVal val="visible"/>
                                      </p:to>
                                    </p:set>
                                    <p:anim calcmode="lin" valueType="num">
                                      <p:cBhvr additive="base">
                                        <p:cTn id="11" dur="500"/>
                                        <p:tgtEl>
                                          <p:spTgt spid="218">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1">
                                            <p:txEl>
                                              <p:pRg st="0" end="0"/>
                                            </p:txEl>
                                          </p:spTgt>
                                        </p:tgtEl>
                                        <p:attrNameLst>
                                          <p:attrName>style.visibility</p:attrName>
                                        </p:attrNameLst>
                                      </p:cBhvr>
                                      <p:to>
                                        <p:strVal val="visible"/>
                                      </p:to>
                                    </p:set>
                                    <p:animEffect transition="in" filter="fade">
                                      <p:cBhvr>
                                        <p:cTn id="16" dur="500"/>
                                        <p:tgtEl>
                                          <p:spTgt spid="221">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9">
                                            <p:txEl>
                                              <p:pRg st="0" end="0"/>
                                            </p:txEl>
                                          </p:spTgt>
                                        </p:tgtEl>
                                        <p:attrNameLst>
                                          <p:attrName>style.visibility</p:attrName>
                                        </p:attrNameLst>
                                      </p:cBhvr>
                                      <p:to>
                                        <p:strVal val="visible"/>
                                      </p:to>
                                    </p:set>
                                    <p:animEffect transition="in" filter="fade">
                                      <p:cBhvr>
                                        <p:cTn id="21" dur="500"/>
                                        <p:tgtEl>
                                          <p:spTgt spid="219">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9">
                                            <p:txEl>
                                              <p:pRg st="1" end="1"/>
                                            </p:txEl>
                                          </p:spTgt>
                                        </p:tgtEl>
                                        <p:attrNameLst>
                                          <p:attrName>style.visibility</p:attrName>
                                        </p:attrNameLst>
                                      </p:cBhvr>
                                      <p:to>
                                        <p:strVal val="visible"/>
                                      </p:to>
                                    </p:set>
                                    <p:animEffect transition="in" filter="fade">
                                      <p:cBhvr>
                                        <p:cTn id="26" dur="500"/>
                                        <p:tgtEl>
                                          <p:spTgt spid="21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9">
                                            <p:txEl>
                                              <p:pRg st="2" end="2"/>
                                            </p:txEl>
                                          </p:spTgt>
                                        </p:tgtEl>
                                        <p:attrNameLst>
                                          <p:attrName>style.visibility</p:attrName>
                                        </p:attrNameLst>
                                      </p:cBhvr>
                                      <p:to>
                                        <p:strVal val="visible"/>
                                      </p:to>
                                    </p:set>
                                    <p:animEffect transition="in" filter="fade">
                                      <p:cBhvr>
                                        <p:cTn id="31" dur="500"/>
                                        <p:tgtEl>
                                          <p:spTgt spid="21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9">
                                            <p:txEl>
                                              <p:pRg st="3" end="3"/>
                                            </p:txEl>
                                          </p:spTgt>
                                        </p:tgtEl>
                                        <p:attrNameLst>
                                          <p:attrName>style.visibility</p:attrName>
                                        </p:attrNameLst>
                                      </p:cBhvr>
                                      <p:to>
                                        <p:strVal val="visible"/>
                                      </p:to>
                                    </p:set>
                                    <p:animEffect transition="in" filter="fade">
                                      <p:cBhvr>
                                        <p:cTn id="36" dur="500"/>
                                        <p:tgtEl>
                                          <p:spTgt spid="21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9">
                                            <p:txEl>
                                              <p:pRg st="4" end="4"/>
                                            </p:txEl>
                                          </p:spTgt>
                                        </p:tgtEl>
                                        <p:attrNameLst>
                                          <p:attrName>style.visibility</p:attrName>
                                        </p:attrNameLst>
                                      </p:cBhvr>
                                      <p:to>
                                        <p:strVal val="visible"/>
                                      </p:to>
                                    </p:set>
                                    <p:animEffect transition="in" filter="fade">
                                      <p:cBhvr>
                                        <p:cTn id="41" dur="500"/>
                                        <p:tgtEl>
                                          <p:spTgt spid="219">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9">
                                            <p:txEl>
                                              <p:pRg st="5" end="5"/>
                                            </p:txEl>
                                          </p:spTgt>
                                        </p:tgtEl>
                                        <p:attrNameLst>
                                          <p:attrName>style.visibility</p:attrName>
                                        </p:attrNameLst>
                                      </p:cBhvr>
                                      <p:to>
                                        <p:strVal val="visible"/>
                                      </p:to>
                                    </p:set>
                                    <p:animEffect transition="in" filter="fade">
                                      <p:cBhvr>
                                        <p:cTn id="46" dur="500"/>
                                        <p:tgtEl>
                                          <p:spTgt spid="219">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20">
                                            <p:txEl>
                                              <p:pRg st="0" end="0"/>
                                            </p:txEl>
                                          </p:spTgt>
                                        </p:tgtEl>
                                        <p:attrNameLst>
                                          <p:attrName>style.visibility</p:attrName>
                                        </p:attrNameLst>
                                      </p:cBhvr>
                                      <p:to>
                                        <p:strVal val="visible"/>
                                      </p:to>
                                    </p:set>
                                    <p:animEffect transition="in" filter="fade">
                                      <p:cBhvr>
                                        <p:cTn id="51" dur="500"/>
                                        <p:tgtEl>
                                          <p:spTgt spid="220">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20">
                                            <p:txEl>
                                              <p:pRg st="1" end="1"/>
                                            </p:txEl>
                                          </p:spTgt>
                                        </p:tgtEl>
                                        <p:attrNameLst>
                                          <p:attrName>style.visibility</p:attrName>
                                        </p:attrNameLst>
                                      </p:cBhvr>
                                      <p:to>
                                        <p:strVal val="visible"/>
                                      </p:to>
                                    </p:set>
                                    <p:animEffect transition="in" filter="fade">
                                      <p:cBhvr>
                                        <p:cTn id="56" dur="500"/>
                                        <p:tgtEl>
                                          <p:spTgt spid="220">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220">
                                            <p:txEl>
                                              <p:pRg st="2" end="2"/>
                                            </p:txEl>
                                          </p:spTgt>
                                        </p:tgtEl>
                                        <p:attrNameLst>
                                          <p:attrName>style.visibility</p:attrName>
                                        </p:attrNameLst>
                                      </p:cBhvr>
                                      <p:to>
                                        <p:strVal val="visible"/>
                                      </p:to>
                                    </p:set>
                                    <p:animEffect transition="in" filter="fade">
                                      <p:cBhvr>
                                        <p:cTn id="61" dur="500"/>
                                        <p:tgtEl>
                                          <p:spTgt spid="220">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220">
                                            <p:txEl>
                                              <p:pRg st="3" end="3"/>
                                            </p:txEl>
                                          </p:spTgt>
                                        </p:tgtEl>
                                        <p:attrNameLst>
                                          <p:attrName>style.visibility</p:attrName>
                                        </p:attrNameLst>
                                      </p:cBhvr>
                                      <p:to>
                                        <p:strVal val="visible"/>
                                      </p:to>
                                    </p:set>
                                    <p:animEffect transition="in" filter="fade">
                                      <p:cBhvr>
                                        <p:cTn id="66" dur="500"/>
                                        <p:tgtEl>
                                          <p:spTgt spid="2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2286000" y="2179637"/>
            <a:ext cx="7483474" cy="842961"/>
          </a:xfrm>
          <a:prstGeom prst="rect">
            <a:avLst/>
          </a:prstGeom>
          <a:noFill/>
          <a:ln>
            <a:noFill/>
          </a:ln>
        </p:spPr>
        <p:txBody>
          <a:bodyPr vert="horz" lIns="91425" tIns="45700" rIns="91425" bIns="45700" rtlCol="0" anchor="ctr" anchorCtr="0">
            <a:noAutofit/>
          </a:bodyPr>
          <a:lstStyle/>
          <a:p>
            <a:pPr>
              <a:lnSpc>
                <a:spcPct val="8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Preschoolers Care Giving Guidelines</a:t>
            </a:r>
          </a:p>
        </p:txBody>
      </p:sp>
      <p:sp>
        <p:nvSpPr>
          <p:cNvPr id="228" name="Shape 228"/>
          <p:cNvSpPr txBox="1">
            <a:spLocks noGrp="1"/>
          </p:cNvSpPr>
          <p:nvPr>
            <p:ph sz="half" idx="1"/>
          </p:nvPr>
        </p:nvSpPr>
        <p:spPr>
          <a:xfrm>
            <a:off x="2286000" y="3200401"/>
            <a:ext cx="4114800"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115000"/>
              <a:buFont typeface="Noto Sans Symbols"/>
              <a:buChar char="▪"/>
            </a:pPr>
            <a:r>
              <a:rPr lang="en-US" sz="1800">
                <a:solidFill>
                  <a:schemeClr val="accent1"/>
                </a:solidFill>
                <a:latin typeface="Arial"/>
                <a:ea typeface="Arial"/>
                <a:cs typeface="Arial"/>
                <a:sym typeface="Arial"/>
              </a:rPr>
              <a:t>Build motor skills by providing water play, encouraging running, skipping, playing catch and with games like hide and seek and Simon Says.</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Do simple crafts, storytelling, use puppets and play dress up.</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Encourage the child to talk about their activities, artwork and feelings about their friends and family.</a:t>
            </a:r>
          </a:p>
        </p:txBody>
      </p:sp>
      <p:sp>
        <p:nvSpPr>
          <p:cNvPr id="229" name="Shape 229"/>
          <p:cNvSpPr txBox="1">
            <a:spLocks noGrp="1"/>
          </p:cNvSpPr>
          <p:nvPr>
            <p:ph sz="half" idx="2"/>
          </p:nvPr>
        </p:nvSpPr>
        <p:spPr>
          <a:xfrm>
            <a:off x="6477000" y="3200401"/>
            <a:ext cx="3657600"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115000"/>
              <a:buFont typeface="Noto Sans Symbols"/>
              <a:buChar char="▪"/>
            </a:pPr>
            <a:r>
              <a:rPr lang="en-US" sz="1800">
                <a:solidFill>
                  <a:schemeClr val="accent1"/>
                </a:solidFill>
                <a:latin typeface="Arial"/>
                <a:ea typeface="Arial"/>
                <a:cs typeface="Arial"/>
                <a:sym typeface="Arial"/>
              </a:rPr>
              <a:t>Provide puzzles, cutting and coloring activities.</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Assign household tasks and help the child to successfully complete the task.</a:t>
            </a:r>
          </a:p>
          <a:p>
            <a:pPr marL="342900" indent="-342900">
              <a:lnSpc>
                <a:spcPct val="100000"/>
              </a:lnSpc>
              <a:spcBef>
                <a:spcPts val="720"/>
              </a:spcBef>
              <a:buClr>
                <a:srgbClr val="FF0000"/>
              </a:buClr>
              <a:buSzPct val="115000"/>
              <a:buFont typeface="Noto Sans Symbols"/>
              <a:buChar char="▪"/>
            </a:pPr>
            <a:r>
              <a:rPr lang="en-US" sz="1800">
                <a:solidFill>
                  <a:schemeClr val="accent1"/>
                </a:solidFill>
                <a:latin typeface="Arial"/>
                <a:ea typeface="Arial"/>
                <a:cs typeface="Arial"/>
                <a:sym typeface="Arial"/>
              </a:rPr>
              <a:t>Talk with the child about their everyday activities and feelings, encouraging their questions.</a:t>
            </a:r>
          </a:p>
          <a:p>
            <a:pPr marL="342900" indent="-342900">
              <a:spcBef>
                <a:spcPts val="760"/>
              </a:spcBef>
              <a:buClr>
                <a:srgbClr val="FF0000"/>
              </a:buClr>
              <a:buSzPct val="115000"/>
              <a:buNone/>
            </a:pPr>
            <a:endParaRPr sz="2000">
              <a:solidFill>
                <a:schemeClr val="dk1"/>
              </a:solidFill>
              <a:latin typeface="Times New Roman"/>
              <a:ea typeface="Times New Roman"/>
              <a:cs typeface="Times New Roman"/>
              <a:sym typeface="Times New Roman"/>
            </a:endParaRPr>
          </a:p>
        </p:txBody>
      </p:sp>
      <p:pic>
        <p:nvPicPr>
          <p:cNvPr id="230" name="Shape 230" descr="photos53"/>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39846720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500"/>
                                        <p:tgtEl>
                                          <p:spTgt spid="23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27">
                                            <p:txEl>
                                              <p:pRg st="0" end="0"/>
                                            </p:txEl>
                                          </p:spTgt>
                                        </p:tgtEl>
                                        <p:attrNameLst>
                                          <p:attrName>style.visibility</p:attrName>
                                        </p:attrNameLst>
                                      </p:cBhvr>
                                      <p:to>
                                        <p:strVal val="visible"/>
                                      </p:to>
                                    </p:set>
                                    <p:anim calcmode="lin" valueType="num">
                                      <p:cBhvr additive="base">
                                        <p:cTn id="11" dur="500"/>
                                        <p:tgtEl>
                                          <p:spTgt spid="22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8">
                                            <p:txEl>
                                              <p:pRg st="0" end="0"/>
                                            </p:txEl>
                                          </p:spTgt>
                                        </p:tgtEl>
                                        <p:attrNameLst>
                                          <p:attrName>style.visibility</p:attrName>
                                        </p:attrNameLst>
                                      </p:cBhvr>
                                      <p:to>
                                        <p:strVal val="visible"/>
                                      </p:to>
                                    </p:set>
                                    <p:animEffect transition="in" filter="fade">
                                      <p:cBhvr>
                                        <p:cTn id="16" dur="500"/>
                                        <p:tgtEl>
                                          <p:spTgt spid="22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8">
                                            <p:txEl>
                                              <p:pRg st="1" end="1"/>
                                            </p:txEl>
                                          </p:spTgt>
                                        </p:tgtEl>
                                        <p:attrNameLst>
                                          <p:attrName>style.visibility</p:attrName>
                                        </p:attrNameLst>
                                      </p:cBhvr>
                                      <p:to>
                                        <p:strVal val="visible"/>
                                      </p:to>
                                    </p:set>
                                    <p:animEffect transition="in" filter="fade">
                                      <p:cBhvr>
                                        <p:cTn id="21" dur="500"/>
                                        <p:tgtEl>
                                          <p:spTgt spid="22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8">
                                            <p:txEl>
                                              <p:pRg st="2" end="2"/>
                                            </p:txEl>
                                          </p:spTgt>
                                        </p:tgtEl>
                                        <p:attrNameLst>
                                          <p:attrName>style.visibility</p:attrName>
                                        </p:attrNameLst>
                                      </p:cBhvr>
                                      <p:to>
                                        <p:strVal val="visible"/>
                                      </p:to>
                                    </p:set>
                                    <p:animEffect transition="in" filter="fade">
                                      <p:cBhvr>
                                        <p:cTn id="26" dur="500"/>
                                        <p:tgtEl>
                                          <p:spTgt spid="22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9">
                                            <p:txEl>
                                              <p:pRg st="0" end="0"/>
                                            </p:txEl>
                                          </p:spTgt>
                                        </p:tgtEl>
                                        <p:attrNameLst>
                                          <p:attrName>style.visibility</p:attrName>
                                        </p:attrNameLst>
                                      </p:cBhvr>
                                      <p:to>
                                        <p:strVal val="visible"/>
                                      </p:to>
                                    </p:set>
                                    <p:animEffect transition="in" filter="fade">
                                      <p:cBhvr>
                                        <p:cTn id="31" dur="500"/>
                                        <p:tgtEl>
                                          <p:spTgt spid="22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9">
                                            <p:txEl>
                                              <p:pRg st="1" end="1"/>
                                            </p:txEl>
                                          </p:spTgt>
                                        </p:tgtEl>
                                        <p:attrNameLst>
                                          <p:attrName>style.visibility</p:attrName>
                                        </p:attrNameLst>
                                      </p:cBhvr>
                                      <p:to>
                                        <p:strVal val="visible"/>
                                      </p:to>
                                    </p:set>
                                    <p:animEffect transition="in" filter="fade">
                                      <p:cBhvr>
                                        <p:cTn id="36" dur="500"/>
                                        <p:tgtEl>
                                          <p:spTgt spid="229">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9">
                                            <p:txEl>
                                              <p:pRg st="2" end="2"/>
                                            </p:txEl>
                                          </p:spTgt>
                                        </p:tgtEl>
                                        <p:attrNameLst>
                                          <p:attrName>style.visibility</p:attrName>
                                        </p:attrNameLst>
                                      </p:cBhvr>
                                      <p:to>
                                        <p:strVal val="visible"/>
                                      </p:to>
                                    </p:set>
                                    <p:animEffect transition="in" filter="fade">
                                      <p:cBhvr>
                                        <p:cTn id="41" dur="500"/>
                                        <p:tgtEl>
                                          <p:spTgt spid="2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sz="half" idx="1"/>
          </p:nvPr>
        </p:nvSpPr>
        <p:spPr>
          <a:xfrm>
            <a:off x="2286000" y="3124201"/>
            <a:ext cx="6553200"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400" b="1">
                <a:solidFill>
                  <a:srgbClr val="BBE0E3"/>
                </a:solidFill>
                <a:latin typeface="Arial"/>
                <a:ea typeface="Arial"/>
                <a:cs typeface="Arial"/>
                <a:sym typeface="Arial"/>
              </a:rPr>
              <a:t>Physical Development</a:t>
            </a:r>
            <a:r>
              <a:rPr lang="en-US" sz="2400">
                <a:solidFill>
                  <a:srgbClr val="BBE0E3"/>
                </a:solidFill>
                <a:latin typeface="Arial"/>
                <a:ea typeface="Arial"/>
                <a:cs typeface="Arial"/>
                <a:sym typeface="Arial"/>
              </a:rPr>
              <a:t>  </a:t>
            </a:r>
          </a:p>
          <a:p>
            <a:pPr marL="342900" indent="-342900">
              <a:lnSpc>
                <a:spcPct val="100000"/>
              </a:lnSpc>
              <a:spcBef>
                <a:spcPts val="880"/>
              </a:spcBef>
              <a:buClr>
                <a:srgbClr val="FF0000"/>
              </a:buClr>
              <a:buSzPct val="115000"/>
              <a:buFont typeface="Noto Sans Symbols"/>
              <a:buChar char="▪"/>
            </a:pPr>
            <a:r>
              <a:rPr lang="en-US" sz="2000">
                <a:solidFill>
                  <a:schemeClr val="accent1"/>
                </a:solidFill>
                <a:latin typeface="Arial"/>
                <a:ea typeface="Arial"/>
                <a:cs typeface="Arial"/>
                <a:sym typeface="Arial"/>
              </a:rPr>
              <a:t>Replacement of baby teeth with permanent teeth</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Increased ability in large motor skills – kicking and catching a ball</a:t>
            </a:r>
          </a:p>
          <a:p>
            <a:pPr marL="342900" indent="-342900">
              <a:spcBef>
                <a:spcPts val="880"/>
              </a:spcBef>
              <a:buClr>
                <a:srgbClr val="FF0000"/>
              </a:buClr>
              <a:buSzPct val="115000"/>
              <a:buNone/>
            </a:pPr>
            <a:endParaRPr sz="2400">
              <a:solidFill>
                <a:schemeClr val="dk1"/>
              </a:solidFill>
              <a:latin typeface="Times New Roman"/>
              <a:ea typeface="Times New Roman"/>
              <a:cs typeface="Times New Roman"/>
              <a:sym typeface="Times New Roman"/>
            </a:endParaRPr>
          </a:p>
        </p:txBody>
      </p:sp>
      <p:sp>
        <p:nvSpPr>
          <p:cNvPr id="236" name="Shape 236"/>
          <p:cNvSpPr txBox="1"/>
          <p:nvPr/>
        </p:nvSpPr>
        <p:spPr>
          <a:xfrm>
            <a:off x="2286001" y="2082801"/>
            <a:ext cx="8077199" cy="842961"/>
          </a:xfrm>
          <a:prstGeom prst="rect">
            <a:avLst/>
          </a:prstGeom>
          <a:noFill/>
          <a:ln>
            <a:noFill/>
          </a:ln>
        </p:spPr>
        <p:txBody>
          <a:bodyPr lIns="91425" tIns="45700" rIns="91425" bIns="45700" anchor="ctr" anchorCtr="0">
            <a:noAutofit/>
          </a:bodyPr>
          <a:lstStyle/>
          <a:p>
            <a:pPr>
              <a:lnSpc>
                <a:spcPct val="80000"/>
              </a:lnSpc>
              <a:buClr>
                <a:srgbClr val="FF9900"/>
              </a:buClr>
              <a:buSzPct val="25000"/>
            </a:pPr>
            <a:r>
              <a:rPr lang="en-US" sz="3800">
                <a:solidFill>
                  <a:srgbClr val="FF9900"/>
                </a:solidFill>
                <a:latin typeface="Times New Roman"/>
                <a:ea typeface="Times New Roman"/>
                <a:cs typeface="Times New Roman"/>
                <a:sym typeface="Times New Roman"/>
              </a:rPr>
              <a:t>School Age Children Development</a:t>
            </a:r>
            <a:r>
              <a:rPr lang="en-US" sz="4000">
                <a:solidFill>
                  <a:srgbClr val="FF9900"/>
                </a:solidFill>
                <a:latin typeface="Times New Roman"/>
                <a:ea typeface="Times New Roman"/>
                <a:cs typeface="Times New Roman"/>
                <a:sym typeface="Times New Roman"/>
              </a:rPr>
              <a:t> </a:t>
            </a:r>
            <a:br>
              <a:rPr lang="en-US" sz="4000">
                <a:solidFill>
                  <a:srgbClr val="FF9900"/>
                </a:solidFill>
                <a:latin typeface="Times New Roman"/>
                <a:ea typeface="Times New Roman"/>
                <a:cs typeface="Times New Roman"/>
                <a:sym typeface="Times New Roman"/>
              </a:rPr>
            </a:br>
            <a:r>
              <a:rPr lang="en-US" sz="2800" i="1">
                <a:solidFill>
                  <a:srgbClr val="FF9900"/>
                </a:solidFill>
                <a:latin typeface="Times New Roman"/>
                <a:ea typeface="Times New Roman"/>
                <a:cs typeface="Times New Roman"/>
                <a:sym typeface="Times New Roman"/>
              </a:rPr>
              <a:t>(five to ten years)</a:t>
            </a:r>
          </a:p>
        </p:txBody>
      </p:sp>
      <p:pic>
        <p:nvPicPr>
          <p:cNvPr id="237" name="Shape 237"/>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194814636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500"/>
                                        <p:tgtEl>
                                          <p:spTgt spid="23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36">
                                            <p:txEl>
                                              <p:pRg st="0" end="0"/>
                                            </p:txEl>
                                          </p:spTgt>
                                        </p:tgtEl>
                                        <p:attrNameLst>
                                          <p:attrName>style.visibility</p:attrName>
                                        </p:attrNameLst>
                                      </p:cBhvr>
                                      <p:to>
                                        <p:strVal val="visible"/>
                                      </p:to>
                                    </p:set>
                                    <p:anim calcmode="lin" valueType="num">
                                      <p:cBhvr additive="base">
                                        <p:cTn id="11" dur="500"/>
                                        <p:tgtEl>
                                          <p:spTgt spid="236">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5">
                                            <p:txEl>
                                              <p:pRg st="0" end="0"/>
                                            </p:txEl>
                                          </p:spTgt>
                                        </p:tgtEl>
                                        <p:attrNameLst>
                                          <p:attrName>style.visibility</p:attrName>
                                        </p:attrNameLst>
                                      </p:cBhvr>
                                      <p:to>
                                        <p:strVal val="visible"/>
                                      </p:to>
                                    </p:set>
                                    <p:animEffect transition="in" filter="fade">
                                      <p:cBhvr>
                                        <p:cTn id="16" dur="500"/>
                                        <p:tgtEl>
                                          <p:spTgt spid="23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35">
                                            <p:txEl>
                                              <p:pRg st="1" end="1"/>
                                            </p:txEl>
                                          </p:spTgt>
                                        </p:tgtEl>
                                        <p:attrNameLst>
                                          <p:attrName>style.visibility</p:attrName>
                                        </p:attrNameLst>
                                      </p:cBhvr>
                                      <p:to>
                                        <p:strVal val="visible"/>
                                      </p:to>
                                    </p:set>
                                    <p:animEffect transition="in" filter="fade">
                                      <p:cBhvr>
                                        <p:cTn id="21" dur="500"/>
                                        <p:tgtEl>
                                          <p:spTgt spid="23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35">
                                            <p:txEl>
                                              <p:pRg st="2" end="2"/>
                                            </p:txEl>
                                          </p:spTgt>
                                        </p:tgtEl>
                                        <p:attrNameLst>
                                          <p:attrName>style.visibility</p:attrName>
                                        </p:attrNameLst>
                                      </p:cBhvr>
                                      <p:to>
                                        <p:strVal val="visible"/>
                                      </p:to>
                                    </p:set>
                                    <p:animEffect transition="in" filter="fade">
                                      <p:cBhvr>
                                        <p:cTn id="26" dur="500"/>
                                        <p:tgtEl>
                                          <p:spTgt spid="2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Shape 242"/>
          <p:cNvSpPr txBox="1">
            <a:spLocks noGrp="1"/>
          </p:cNvSpPr>
          <p:nvPr>
            <p:ph type="title"/>
          </p:nvPr>
        </p:nvSpPr>
        <p:spPr>
          <a:xfrm>
            <a:off x="2286000" y="1905001"/>
            <a:ext cx="8763000"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3800">
                <a:solidFill>
                  <a:srgbClr val="FF9900"/>
                </a:solidFill>
                <a:latin typeface="Times New Roman"/>
                <a:ea typeface="Times New Roman"/>
                <a:cs typeface="Times New Roman"/>
                <a:sym typeface="Times New Roman"/>
              </a:rPr>
              <a:t>School Age Children Development</a:t>
            </a:r>
            <a:r>
              <a:rPr lang="en-US" sz="4000">
                <a:solidFill>
                  <a:srgbClr val="FF9900"/>
                </a:solidFill>
                <a:latin typeface="Times New Roman"/>
                <a:ea typeface="Times New Roman"/>
                <a:cs typeface="Times New Roman"/>
                <a:sym typeface="Times New Roman"/>
              </a:rPr>
              <a:t> </a:t>
            </a:r>
            <a:r>
              <a:rPr lang="en-US" sz="1800" i="1">
                <a:solidFill>
                  <a:srgbClr val="FF9900"/>
                </a:solidFill>
                <a:latin typeface="Times New Roman"/>
                <a:ea typeface="Times New Roman"/>
                <a:cs typeface="Times New Roman"/>
                <a:sym typeface="Times New Roman"/>
              </a:rPr>
              <a:t>(cont.)</a:t>
            </a:r>
          </a:p>
        </p:txBody>
      </p:sp>
      <p:sp>
        <p:nvSpPr>
          <p:cNvPr id="243" name="Shape 243"/>
          <p:cNvSpPr txBox="1">
            <a:spLocks noGrp="1"/>
          </p:cNvSpPr>
          <p:nvPr>
            <p:ph sz="half" idx="1"/>
          </p:nvPr>
        </p:nvSpPr>
        <p:spPr>
          <a:xfrm>
            <a:off x="2286000" y="2743201"/>
            <a:ext cx="6781800"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400" b="1">
                <a:solidFill>
                  <a:srgbClr val="BBE0E3"/>
                </a:solidFill>
                <a:latin typeface="Arial"/>
                <a:ea typeface="Arial"/>
                <a:cs typeface="Arial"/>
                <a:sym typeface="Arial"/>
              </a:rPr>
              <a:t>Intellectual Development</a:t>
            </a:r>
            <a:r>
              <a:rPr lang="en-US" sz="2000">
                <a:solidFill>
                  <a:srgbClr val="BBE0E3"/>
                </a:solidFill>
                <a:latin typeface="Arial"/>
                <a:ea typeface="Arial"/>
                <a:cs typeface="Arial"/>
                <a:sym typeface="Arial"/>
              </a:rPr>
              <a:t>  </a:t>
            </a:r>
          </a:p>
          <a:p>
            <a:pPr marL="342900" indent="-342900">
              <a:lnSpc>
                <a:spcPct val="100000"/>
              </a:lnSpc>
              <a:spcBef>
                <a:spcPts val="880"/>
              </a:spcBef>
              <a:buClr>
                <a:srgbClr val="FF0000"/>
              </a:buClr>
              <a:buSzPct val="115000"/>
              <a:buFont typeface="Noto Sans Symbols"/>
              <a:buChar char="▪"/>
            </a:pPr>
            <a:r>
              <a:rPr lang="en-US" sz="2000">
                <a:solidFill>
                  <a:schemeClr val="accent1"/>
                </a:solidFill>
                <a:latin typeface="Arial"/>
                <a:ea typeface="Arial"/>
                <a:cs typeface="Arial"/>
                <a:sym typeface="Arial"/>
              </a:rPr>
              <a:t>Exploring and testing of their environment and ideas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Asking many questions about how and why things are as they are</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Learning math, reading and writing skills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Expanding vocabularies by about 5000 words per year</a:t>
            </a:r>
          </a:p>
          <a:p>
            <a:pPr marL="342900" indent="-342900">
              <a:lnSpc>
                <a:spcPct val="100000"/>
              </a:lnSpc>
              <a:spcBef>
                <a:spcPts val="760"/>
              </a:spcBef>
              <a:buClr>
                <a:srgbClr val="FF0000"/>
              </a:buClr>
              <a:buSzPct val="115000"/>
              <a:buNone/>
            </a:pPr>
            <a:endParaRPr sz="1800">
              <a:solidFill>
                <a:srgbClr val="BBE0E3"/>
              </a:solidFill>
              <a:latin typeface="Arial"/>
              <a:ea typeface="Arial"/>
              <a:cs typeface="Arial"/>
              <a:sym typeface="Arial"/>
            </a:endParaRPr>
          </a:p>
          <a:p>
            <a:pPr marL="342900" indent="-342900">
              <a:spcBef>
                <a:spcPts val="720"/>
              </a:spcBef>
              <a:buClr>
                <a:srgbClr val="FF0000"/>
              </a:buClr>
              <a:buSzPct val="115000"/>
              <a:buNone/>
            </a:pPr>
            <a:endParaRPr sz="1800">
              <a:solidFill>
                <a:srgbClr val="BBE0E3"/>
              </a:solidFill>
              <a:latin typeface="Arial"/>
              <a:ea typeface="Arial"/>
              <a:cs typeface="Arial"/>
              <a:sym typeface="Arial"/>
            </a:endParaRPr>
          </a:p>
        </p:txBody>
      </p:sp>
      <p:pic>
        <p:nvPicPr>
          <p:cNvPr id="244" name="Shape 244" descr="photos49"/>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1370885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4"/>
                                        </p:tgtEl>
                                        <p:attrNameLst>
                                          <p:attrName>style.visibility</p:attrName>
                                        </p:attrNameLst>
                                      </p:cBhvr>
                                      <p:to>
                                        <p:strVal val="visible"/>
                                      </p:to>
                                    </p:set>
                                    <p:animEffect transition="in" filter="fade">
                                      <p:cBhvr>
                                        <p:cTn id="7" dur="500"/>
                                        <p:tgtEl>
                                          <p:spTgt spid="24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42">
                                            <p:txEl>
                                              <p:pRg st="0" end="0"/>
                                            </p:txEl>
                                          </p:spTgt>
                                        </p:tgtEl>
                                        <p:attrNameLst>
                                          <p:attrName>style.visibility</p:attrName>
                                        </p:attrNameLst>
                                      </p:cBhvr>
                                      <p:to>
                                        <p:strVal val="visible"/>
                                      </p:to>
                                    </p:set>
                                    <p:anim calcmode="lin" valueType="num">
                                      <p:cBhvr additive="base">
                                        <p:cTn id="11" dur="500"/>
                                        <p:tgtEl>
                                          <p:spTgt spid="242">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43">
                                            <p:txEl>
                                              <p:pRg st="0" end="0"/>
                                            </p:txEl>
                                          </p:spTgt>
                                        </p:tgtEl>
                                        <p:attrNameLst>
                                          <p:attrName>style.visibility</p:attrName>
                                        </p:attrNameLst>
                                      </p:cBhvr>
                                      <p:to>
                                        <p:strVal val="visible"/>
                                      </p:to>
                                    </p:set>
                                    <p:animEffect transition="in" filter="fade">
                                      <p:cBhvr>
                                        <p:cTn id="16" dur="500"/>
                                        <p:tgtEl>
                                          <p:spTgt spid="24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43">
                                            <p:txEl>
                                              <p:pRg st="1" end="1"/>
                                            </p:txEl>
                                          </p:spTgt>
                                        </p:tgtEl>
                                        <p:attrNameLst>
                                          <p:attrName>style.visibility</p:attrName>
                                        </p:attrNameLst>
                                      </p:cBhvr>
                                      <p:to>
                                        <p:strVal val="visible"/>
                                      </p:to>
                                    </p:set>
                                    <p:animEffect transition="in" filter="fade">
                                      <p:cBhvr>
                                        <p:cTn id="21" dur="500"/>
                                        <p:tgtEl>
                                          <p:spTgt spid="24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3">
                                            <p:txEl>
                                              <p:pRg st="2" end="2"/>
                                            </p:txEl>
                                          </p:spTgt>
                                        </p:tgtEl>
                                        <p:attrNameLst>
                                          <p:attrName>style.visibility</p:attrName>
                                        </p:attrNameLst>
                                      </p:cBhvr>
                                      <p:to>
                                        <p:strVal val="visible"/>
                                      </p:to>
                                    </p:set>
                                    <p:animEffect transition="in" filter="fade">
                                      <p:cBhvr>
                                        <p:cTn id="26" dur="500"/>
                                        <p:tgtEl>
                                          <p:spTgt spid="24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3">
                                            <p:txEl>
                                              <p:pRg st="3" end="3"/>
                                            </p:txEl>
                                          </p:spTgt>
                                        </p:tgtEl>
                                        <p:attrNameLst>
                                          <p:attrName>style.visibility</p:attrName>
                                        </p:attrNameLst>
                                      </p:cBhvr>
                                      <p:to>
                                        <p:strVal val="visible"/>
                                      </p:to>
                                    </p:set>
                                    <p:animEffect transition="in" filter="fade">
                                      <p:cBhvr>
                                        <p:cTn id="31" dur="500"/>
                                        <p:tgtEl>
                                          <p:spTgt spid="24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43">
                                            <p:txEl>
                                              <p:pRg st="4" end="4"/>
                                            </p:txEl>
                                          </p:spTgt>
                                        </p:tgtEl>
                                        <p:attrNameLst>
                                          <p:attrName>style.visibility</p:attrName>
                                        </p:attrNameLst>
                                      </p:cBhvr>
                                      <p:to>
                                        <p:strVal val="visible"/>
                                      </p:to>
                                    </p:set>
                                    <p:animEffect transition="in" filter="fade">
                                      <p:cBhvr>
                                        <p:cTn id="36" dur="500"/>
                                        <p:tgtEl>
                                          <p:spTgt spid="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2286001" y="304800"/>
            <a:ext cx="5105399" cy="1143000"/>
          </a:xfrm>
          <a:prstGeom prst="rect">
            <a:avLst/>
          </a:prstGeom>
          <a:noFill/>
          <a:ln>
            <a:noFill/>
          </a:ln>
        </p:spPr>
        <p:txBody>
          <a:bodyPr vert="horz" lIns="91425" tIns="45700" rIns="91425" bIns="45700" rtlCol="0" anchor="ctr" anchorCtr="0">
            <a:noAutofit/>
          </a:bodyPr>
          <a:lstStyle/>
          <a:p>
            <a:pPr>
              <a:lnSpc>
                <a:spcPct val="100000"/>
              </a:lnSpc>
              <a:spcBef>
                <a:spcPts val="0"/>
              </a:spcBef>
              <a:buClr>
                <a:schemeClr val="dk1"/>
              </a:buClr>
              <a:buSzPct val="25000"/>
            </a:pPr>
            <a:r>
              <a:rPr lang="en-US" sz="4000">
                <a:solidFill>
                  <a:schemeClr val="dk1"/>
                </a:solidFill>
                <a:latin typeface="Times New Roman"/>
                <a:ea typeface="Times New Roman"/>
                <a:cs typeface="Times New Roman"/>
                <a:sym typeface="Times New Roman"/>
              </a:rPr>
              <a:t>Significance </a:t>
            </a:r>
            <a:br>
              <a:rPr lang="en-US" sz="4000">
                <a:solidFill>
                  <a:schemeClr val="dk1"/>
                </a:solidFill>
                <a:latin typeface="Times New Roman"/>
                <a:ea typeface="Times New Roman"/>
                <a:cs typeface="Times New Roman"/>
                <a:sym typeface="Times New Roman"/>
              </a:rPr>
            </a:br>
            <a:r>
              <a:rPr lang="en-US" sz="4000">
                <a:solidFill>
                  <a:schemeClr val="dk1"/>
                </a:solidFill>
                <a:latin typeface="Times New Roman"/>
                <a:ea typeface="Times New Roman"/>
                <a:cs typeface="Times New Roman"/>
                <a:sym typeface="Times New Roman"/>
              </a:rPr>
              <a:t>of this Study</a:t>
            </a:r>
          </a:p>
        </p:txBody>
      </p:sp>
      <p:sp>
        <p:nvSpPr>
          <p:cNvPr id="83" name="Shape 83"/>
          <p:cNvSpPr txBox="1">
            <a:spLocks noGrp="1"/>
          </p:cNvSpPr>
          <p:nvPr>
            <p:ph idx="1"/>
          </p:nvPr>
        </p:nvSpPr>
        <p:spPr>
          <a:xfrm>
            <a:off x="2286001" y="2070100"/>
            <a:ext cx="7391399" cy="4406900"/>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400" b="1">
                <a:solidFill>
                  <a:schemeClr val="accent1"/>
                </a:solidFill>
                <a:latin typeface="Arial"/>
                <a:ea typeface="Arial"/>
                <a:cs typeface="Arial"/>
                <a:sym typeface="Arial"/>
              </a:rPr>
              <a:t>Studying child development helps us to learn:</a:t>
            </a:r>
            <a:r>
              <a:rPr lang="en-US" sz="2000">
                <a:solidFill>
                  <a:schemeClr val="accent1"/>
                </a:solidFill>
                <a:latin typeface="Arial"/>
                <a:ea typeface="Arial"/>
                <a:cs typeface="Arial"/>
                <a:sym typeface="Arial"/>
              </a:rPr>
              <a:t> </a:t>
            </a:r>
          </a:p>
          <a:p>
            <a:pPr marL="342900" indent="-342900">
              <a:lnSpc>
                <a:spcPct val="100000"/>
              </a:lnSpc>
              <a:spcBef>
                <a:spcPts val="880"/>
              </a:spcBef>
              <a:buClr>
                <a:srgbClr val="FF0000"/>
              </a:buClr>
              <a:buSzPct val="115000"/>
              <a:buFont typeface="Noto Sans Symbols"/>
              <a:buChar char="▪"/>
            </a:pPr>
            <a:r>
              <a:rPr lang="en-US" sz="2000" b="1">
                <a:solidFill>
                  <a:schemeClr val="accent1"/>
                </a:solidFill>
                <a:latin typeface="Arial"/>
                <a:ea typeface="Arial"/>
                <a:cs typeface="Arial"/>
                <a:sym typeface="Arial"/>
              </a:rPr>
              <a:t>Children have stages of growth </a:t>
            </a:r>
          </a:p>
          <a:p>
            <a:pPr marL="742950" lvl="1" indent="-285750">
              <a:lnSpc>
                <a:spcPct val="100000"/>
              </a:lnSpc>
              <a:spcBef>
                <a:spcPts val="800"/>
              </a:spcBef>
              <a:buClr>
                <a:srgbClr val="FFFF00"/>
              </a:buClr>
              <a:buSzPct val="100000"/>
              <a:buFont typeface="Noto Sans Symbols"/>
              <a:buChar char="•"/>
            </a:pPr>
            <a:r>
              <a:rPr lang="en-US" sz="2000">
                <a:solidFill>
                  <a:schemeClr val="accent1"/>
                </a:solidFill>
                <a:latin typeface="Arial"/>
                <a:ea typeface="Arial"/>
                <a:cs typeface="Arial"/>
                <a:sym typeface="Arial"/>
              </a:rPr>
              <a:t>Creeping and crawling before walking</a:t>
            </a:r>
            <a:br>
              <a:rPr lang="en-US" sz="2000">
                <a:solidFill>
                  <a:schemeClr val="accent1"/>
                </a:solidFill>
                <a:latin typeface="Arial"/>
                <a:ea typeface="Arial"/>
                <a:cs typeface="Arial"/>
                <a:sym typeface="Arial"/>
              </a:rPr>
            </a:br>
            <a:endParaRPr lang="en-US" sz="2000">
              <a:solidFill>
                <a:schemeClr val="accent1"/>
              </a:solidFill>
              <a:latin typeface="Arial"/>
              <a:ea typeface="Arial"/>
              <a:cs typeface="Arial"/>
              <a:sym typeface="Arial"/>
            </a:endParaRPr>
          </a:p>
          <a:p>
            <a:pPr marL="342900" indent="-342900">
              <a:lnSpc>
                <a:spcPct val="100000"/>
              </a:lnSpc>
              <a:spcBef>
                <a:spcPts val="800"/>
              </a:spcBef>
              <a:buClr>
                <a:srgbClr val="FF0000"/>
              </a:buClr>
              <a:buSzPct val="115000"/>
              <a:buFont typeface="Noto Sans Symbols"/>
              <a:buChar char="▪"/>
            </a:pPr>
            <a:r>
              <a:rPr lang="en-US" sz="2000" b="1">
                <a:solidFill>
                  <a:schemeClr val="accent1"/>
                </a:solidFill>
                <a:latin typeface="Arial"/>
                <a:ea typeface="Arial"/>
                <a:cs typeface="Arial"/>
                <a:sym typeface="Arial"/>
              </a:rPr>
              <a:t>Each stage builds on previous stages</a:t>
            </a:r>
            <a:r>
              <a:rPr lang="en-US" sz="2000">
                <a:solidFill>
                  <a:schemeClr val="accent1"/>
                </a:solidFill>
                <a:latin typeface="Arial"/>
                <a:ea typeface="Arial"/>
                <a:cs typeface="Arial"/>
                <a:sym typeface="Arial"/>
              </a:rPr>
              <a:t> </a:t>
            </a:r>
          </a:p>
          <a:p>
            <a:pPr marL="742950" lvl="1" indent="-285750">
              <a:lnSpc>
                <a:spcPct val="100000"/>
              </a:lnSpc>
              <a:spcBef>
                <a:spcPts val="800"/>
              </a:spcBef>
              <a:buClr>
                <a:srgbClr val="FFFF00"/>
              </a:buClr>
              <a:buSzPct val="100000"/>
              <a:buFont typeface="Noto Sans Symbols"/>
              <a:buChar char="•"/>
            </a:pPr>
            <a:r>
              <a:rPr lang="en-US" sz="2000">
                <a:solidFill>
                  <a:schemeClr val="accent1"/>
                </a:solidFill>
                <a:latin typeface="Arial"/>
                <a:ea typeface="Arial"/>
                <a:cs typeface="Arial"/>
                <a:sym typeface="Arial"/>
              </a:rPr>
              <a:t>Feeling trust must come before acting independently</a:t>
            </a:r>
            <a:br>
              <a:rPr lang="en-US" sz="2000">
                <a:solidFill>
                  <a:schemeClr val="accent1"/>
                </a:solidFill>
                <a:latin typeface="Arial"/>
                <a:ea typeface="Arial"/>
                <a:cs typeface="Arial"/>
                <a:sym typeface="Arial"/>
              </a:rPr>
            </a:br>
            <a:endParaRPr lang="en-US" sz="2000">
              <a:solidFill>
                <a:schemeClr val="accent1"/>
              </a:solidFill>
              <a:latin typeface="Arial"/>
              <a:ea typeface="Arial"/>
              <a:cs typeface="Arial"/>
              <a:sym typeface="Arial"/>
            </a:endParaRPr>
          </a:p>
          <a:p>
            <a:pPr marL="342900" indent="-342900">
              <a:lnSpc>
                <a:spcPct val="100000"/>
              </a:lnSpc>
              <a:spcBef>
                <a:spcPts val="800"/>
              </a:spcBef>
              <a:buClr>
                <a:srgbClr val="FF0000"/>
              </a:buClr>
              <a:buSzPct val="115000"/>
              <a:buFont typeface="Noto Sans Symbols"/>
              <a:buChar char="▪"/>
            </a:pPr>
            <a:r>
              <a:rPr lang="en-US" sz="2000" b="1">
                <a:solidFill>
                  <a:schemeClr val="accent1"/>
                </a:solidFill>
                <a:latin typeface="Arial"/>
                <a:ea typeface="Arial"/>
                <a:cs typeface="Arial"/>
                <a:sym typeface="Arial"/>
              </a:rPr>
              <a:t>Stages are only a guide, each child will grow at their own pace</a:t>
            </a:r>
          </a:p>
          <a:p>
            <a:pPr marL="742950" lvl="1" indent="-285750">
              <a:lnSpc>
                <a:spcPct val="100000"/>
              </a:lnSpc>
              <a:spcBef>
                <a:spcPts val="800"/>
              </a:spcBef>
              <a:buClr>
                <a:srgbClr val="FFFF00"/>
              </a:buClr>
              <a:buSzPct val="100000"/>
              <a:buFont typeface="Noto Sans Symbols"/>
              <a:buChar char="•"/>
            </a:pPr>
            <a:r>
              <a:rPr lang="en-US" sz="2000">
                <a:solidFill>
                  <a:schemeClr val="accent1"/>
                </a:solidFill>
                <a:latin typeface="Arial"/>
                <a:ea typeface="Arial"/>
                <a:cs typeface="Arial"/>
                <a:sym typeface="Arial"/>
              </a:rPr>
              <a:t>“Early” and “late” walkers can come from the same family</a:t>
            </a:r>
          </a:p>
          <a:p>
            <a:pPr marL="342900" indent="-342900">
              <a:spcBef>
                <a:spcPts val="800"/>
              </a:spcBef>
              <a:buClr>
                <a:srgbClr val="FF0000"/>
              </a:buClr>
              <a:buSzPct val="115000"/>
              <a:buNone/>
            </a:pPr>
            <a:endParaRPr sz="2000">
              <a:solidFill>
                <a:schemeClr val="dk1"/>
              </a:solidFill>
              <a:latin typeface="Arial"/>
              <a:ea typeface="Arial"/>
              <a:cs typeface="Arial"/>
              <a:sym typeface="Arial"/>
            </a:endParaRPr>
          </a:p>
        </p:txBody>
      </p:sp>
    </p:spTree>
    <p:extLst>
      <p:ext uri="{BB962C8B-B14F-4D97-AF65-F5344CB8AC3E}">
        <p14:creationId xmlns:p14="http://schemas.microsoft.com/office/powerpoint/2010/main" val="35227326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fade">
                                      <p:cBhvr>
                                        <p:cTn id="7" dur="500"/>
                                        <p:tgtEl>
                                          <p:spTgt spid="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3">
                                            <p:txEl>
                                              <p:pRg st="0" end="0"/>
                                            </p:txEl>
                                          </p:spTgt>
                                        </p:tgtEl>
                                        <p:attrNameLst>
                                          <p:attrName>style.visibility</p:attrName>
                                        </p:attrNameLst>
                                      </p:cBhvr>
                                      <p:to>
                                        <p:strVal val="visible"/>
                                      </p:to>
                                    </p:set>
                                    <p:anim calcmode="lin" valueType="num">
                                      <p:cBhvr additive="base">
                                        <p:cTn id="12" dur="500"/>
                                        <p:tgtEl>
                                          <p:spTgt spid="8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3">
                                            <p:txEl>
                                              <p:pRg st="1" end="1"/>
                                            </p:txEl>
                                          </p:spTgt>
                                        </p:tgtEl>
                                        <p:attrNameLst>
                                          <p:attrName>style.visibility</p:attrName>
                                        </p:attrNameLst>
                                      </p:cBhvr>
                                      <p:to>
                                        <p:strVal val="visible"/>
                                      </p:to>
                                    </p:set>
                                    <p:anim calcmode="lin" valueType="num">
                                      <p:cBhvr additive="base">
                                        <p:cTn id="17" dur="500"/>
                                        <p:tgtEl>
                                          <p:spTgt spid="83">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3">
                                            <p:txEl>
                                              <p:pRg st="2" end="2"/>
                                            </p:txEl>
                                          </p:spTgt>
                                        </p:tgtEl>
                                        <p:attrNameLst>
                                          <p:attrName>style.visibility</p:attrName>
                                        </p:attrNameLst>
                                      </p:cBhvr>
                                      <p:to>
                                        <p:strVal val="visible"/>
                                      </p:to>
                                    </p:set>
                                    <p:anim calcmode="lin" valueType="num">
                                      <p:cBhvr additive="base">
                                        <p:cTn id="22" dur="500"/>
                                        <p:tgtEl>
                                          <p:spTgt spid="83">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3">
                                            <p:txEl>
                                              <p:pRg st="3" end="3"/>
                                            </p:txEl>
                                          </p:spTgt>
                                        </p:tgtEl>
                                        <p:attrNameLst>
                                          <p:attrName>style.visibility</p:attrName>
                                        </p:attrNameLst>
                                      </p:cBhvr>
                                      <p:to>
                                        <p:strVal val="visible"/>
                                      </p:to>
                                    </p:set>
                                    <p:anim calcmode="lin" valueType="num">
                                      <p:cBhvr additive="base">
                                        <p:cTn id="27" dur="500"/>
                                        <p:tgtEl>
                                          <p:spTgt spid="83">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3">
                                            <p:txEl>
                                              <p:pRg st="4" end="4"/>
                                            </p:txEl>
                                          </p:spTgt>
                                        </p:tgtEl>
                                        <p:attrNameLst>
                                          <p:attrName>style.visibility</p:attrName>
                                        </p:attrNameLst>
                                      </p:cBhvr>
                                      <p:to>
                                        <p:strVal val="visible"/>
                                      </p:to>
                                    </p:set>
                                    <p:anim calcmode="lin" valueType="num">
                                      <p:cBhvr additive="base">
                                        <p:cTn id="32" dur="500"/>
                                        <p:tgtEl>
                                          <p:spTgt spid="83">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3">
                                            <p:txEl>
                                              <p:pRg st="5" end="5"/>
                                            </p:txEl>
                                          </p:spTgt>
                                        </p:tgtEl>
                                        <p:attrNameLst>
                                          <p:attrName>style.visibility</p:attrName>
                                        </p:attrNameLst>
                                      </p:cBhvr>
                                      <p:to>
                                        <p:strVal val="visible"/>
                                      </p:to>
                                    </p:set>
                                    <p:anim calcmode="lin" valueType="num">
                                      <p:cBhvr additive="base">
                                        <p:cTn id="37" dur="500"/>
                                        <p:tgtEl>
                                          <p:spTgt spid="83">
                                            <p:txEl>
                                              <p:pRg st="5" end="5"/>
                                            </p:txEl>
                                          </p:spTgt>
                                        </p:tgtEl>
                                        <p:attrNameLst>
                                          <p:attrName>ppt_x</p:attrName>
                                        </p:attrNameLst>
                                      </p:cBhvr>
                                      <p:tavLst>
                                        <p:tav tm="0">
                                          <p:val>
                                            <p:strVal val="#ppt_x-1"/>
                                          </p:val>
                                        </p:tav>
                                        <p:tav tm="100000">
                                          <p:val>
                                            <p:strVal val="#ppt_x"/>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83">
                                            <p:txEl>
                                              <p:pRg st="6" end="6"/>
                                            </p:txEl>
                                          </p:spTgt>
                                        </p:tgtEl>
                                        <p:attrNameLst>
                                          <p:attrName>style.visibility</p:attrName>
                                        </p:attrNameLst>
                                      </p:cBhvr>
                                      <p:to>
                                        <p:strVal val="visible"/>
                                      </p:to>
                                    </p:set>
                                    <p:anim calcmode="lin" valueType="num">
                                      <p:cBhvr additive="base">
                                        <p:cTn id="42" dur="500"/>
                                        <p:tgtEl>
                                          <p:spTgt spid="83">
                                            <p:txEl>
                                              <p:pRg st="6" end="6"/>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2286000" y="304800"/>
            <a:ext cx="4953000" cy="1143000"/>
          </a:xfrm>
          <a:prstGeom prst="rect">
            <a:avLst/>
          </a:prstGeom>
          <a:noFill/>
          <a:ln>
            <a:noFill/>
          </a:ln>
        </p:spPr>
        <p:txBody>
          <a:bodyPr lIns="91425" tIns="45700" rIns="91425" bIns="45700" anchor="ctr" anchorCtr="0">
            <a:noAutofit/>
          </a:bodyPr>
          <a:lstStyle/>
          <a:p>
            <a:pPr>
              <a:buClr>
                <a:schemeClr val="dk1"/>
              </a:buClr>
              <a:buSzPct val="25000"/>
            </a:pPr>
            <a:r>
              <a:rPr lang="en-US" sz="4000">
                <a:solidFill>
                  <a:schemeClr val="dk1"/>
                </a:solidFill>
                <a:latin typeface="Times New Roman"/>
                <a:ea typeface="Times New Roman"/>
                <a:cs typeface="Times New Roman"/>
                <a:sym typeface="Times New Roman"/>
              </a:rPr>
              <a:t>Significance </a:t>
            </a:r>
            <a:br>
              <a:rPr lang="en-US" sz="4000">
                <a:solidFill>
                  <a:schemeClr val="dk1"/>
                </a:solidFill>
                <a:latin typeface="Times New Roman"/>
                <a:ea typeface="Times New Roman"/>
                <a:cs typeface="Times New Roman"/>
                <a:sym typeface="Times New Roman"/>
              </a:rPr>
            </a:br>
            <a:r>
              <a:rPr lang="en-US" sz="4000">
                <a:solidFill>
                  <a:schemeClr val="dk1"/>
                </a:solidFill>
                <a:latin typeface="Times New Roman"/>
                <a:ea typeface="Times New Roman"/>
                <a:cs typeface="Times New Roman"/>
                <a:sym typeface="Times New Roman"/>
              </a:rPr>
              <a:t>of this Study </a:t>
            </a:r>
            <a:r>
              <a:rPr lang="en-US" i="1">
                <a:solidFill>
                  <a:schemeClr val="dk1"/>
                </a:solidFill>
                <a:latin typeface="Times New Roman"/>
                <a:ea typeface="Times New Roman"/>
                <a:cs typeface="Times New Roman"/>
                <a:sym typeface="Times New Roman"/>
              </a:rPr>
              <a:t>(cont.)</a:t>
            </a:r>
          </a:p>
        </p:txBody>
      </p:sp>
      <p:sp>
        <p:nvSpPr>
          <p:cNvPr id="89" name="Shape 89"/>
          <p:cNvSpPr txBox="1"/>
          <p:nvPr/>
        </p:nvSpPr>
        <p:spPr>
          <a:xfrm>
            <a:off x="2286000" y="2120901"/>
            <a:ext cx="7239000" cy="5029199"/>
          </a:xfrm>
          <a:prstGeom prst="rect">
            <a:avLst/>
          </a:prstGeom>
          <a:noFill/>
          <a:ln>
            <a:noFill/>
          </a:ln>
        </p:spPr>
        <p:txBody>
          <a:bodyPr lIns="91425" tIns="45700" rIns="91425" bIns="45700" anchor="t" anchorCtr="0">
            <a:noAutofit/>
          </a:bodyPr>
          <a:lstStyle/>
          <a:p>
            <a:pPr marL="342900" indent="-342900">
              <a:buClr>
                <a:srgbClr val="FF0000"/>
              </a:buClr>
              <a:buSzPct val="115000"/>
              <a:buFont typeface="Noto Sans Symbols"/>
              <a:buChar char="▪"/>
            </a:pPr>
            <a:r>
              <a:rPr lang="en-US" sz="2000" b="1">
                <a:solidFill>
                  <a:schemeClr val="accent1"/>
                </a:solidFill>
                <a:latin typeface="Arial"/>
                <a:ea typeface="Arial"/>
                <a:cs typeface="Arial"/>
                <a:sym typeface="Arial"/>
              </a:rPr>
              <a:t>Development does not always go forward in even steps</a:t>
            </a:r>
          </a:p>
          <a:p>
            <a:pPr marL="742950" lvl="1" indent="-285750">
              <a:spcBef>
                <a:spcPts val="800"/>
              </a:spcBef>
              <a:buClr>
                <a:srgbClr val="FFFF00"/>
              </a:buClr>
              <a:buSzPct val="100000"/>
              <a:buFont typeface="Noto Sans Symbols"/>
              <a:buChar char="•"/>
            </a:pPr>
            <a:r>
              <a:rPr lang="en-US" sz="2000">
                <a:solidFill>
                  <a:schemeClr val="accent1"/>
                </a:solidFill>
                <a:latin typeface="Arial"/>
                <a:ea typeface="Arial"/>
                <a:cs typeface="Arial"/>
                <a:sym typeface="Arial"/>
              </a:rPr>
              <a:t>After learning toilet independence, a child may forget their new skill</a:t>
            </a:r>
            <a:br>
              <a:rPr lang="en-US" sz="2000">
                <a:solidFill>
                  <a:schemeClr val="accent1"/>
                </a:solidFill>
                <a:latin typeface="Arial"/>
                <a:ea typeface="Arial"/>
                <a:cs typeface="Arial"/>
                <a:sym typeface="Arial"/>
              </a:rPr>
            </a:br>
            <a:endParaRPr lang="en-US" sz="2000">
              <a:solidFill>
                <a:schemeClr val="accent1"/>
              </a:solidFill>
              <a:latin typeface="Arial"/>
              <a:ea typeface="Arial"/>
              <a:cs typeface="Arial"/>
              <a:sym typeface="Arial"/>
            </a:endParaRPr>
          </a:p>
          <a:p>
            <a:pPr marL="342900" indent="-342900">
              <a:spcBef>
                <a:spcPts val="800"/>
              </a:spcBef>
              <a:buClr>
                <a:srgbClr val="FF0000"/>
              </a:buClr>
              <a:buSzPct val="115000"/>
              <a:buFont typeface="Noto Sans Symbols"/>
              <a:buChar char="▪"/>
            </a:pPr>
            <a:r>
              <a:rPr lang="en-US" sz="2000" b="1">
                <a:solidFill>
                  <a:schemeClr val="accent1"/>
                </a:solidFill>
                <a:latin typeface="Arial"/>
                <a:ea typeface="Arial"/>
                <a:cs typeface="Arial"/>
                <a:sym typeface="Arial"/>
              </a:rPr>
              <a:t>Mistakes are normal</a:t>
            </a:r>
            <a:r>
              <a:rPr lang="en-US" sz="2000">
                <a:solidFill>
                  <a:schemeClr val="accent1"/>
                </a:solidFill>
                <a:latin typeface="Arial"/>
                <a:ea typeface="Arial"/>
                <a:cs typeface="Arial"/>
                <a:sym typeface="Arial"/>
              </a:rPr>
              <a:t> </a:t>
            </a:r>
          </a:p>
          <a:p>
            <a:pPr marL="742950" lvl="1" indent="-285750">
              <a:spcBef>
                <a:spcPts val="800"/>
              </a:spcBef>
              <a:buClr>
                <a:srgbClr val="FFFF00"/>
              </a:buClr>
              <a:buSzPct val="100000"/>
              <a:buFont typeface="Noto Sans Symbols"/>
              <a:buChar char="•"/>
            </a:pPr>
            <a:r>
              <a:rPr lang="en-US" sz="2000">
                <a:solidFill>
                  <a:schemeClr val="accent1"/>
                </a:solidFill>
                <a:latin typeface="Arial"/>
                <a:ea typeface="Arial"/>
                <a:cs typeface="Arial"/>
                <a:sym typeface="Arial"/>
              </a:rPr>
              <a:t>Children fall often before they walk</a:t>
            </a:r>
            <a:br>
              <a:rPr lang="en-US" sz="2000">
                <a:solidFill>
                  <a:schemeClr val="accent1"/>
                </a:solidFill>
                <a:latin typeface="Arial"/>
                <a:ea typeface="Arial"/>
                <a:cs typeface="Arial"/>
                <a:sym typeface="Arial"/>
              </a:rPr>
            </a:br>
            <a:endParaRPr lang="en-US" sz="2000">
              <a:solidFill>
                <a:schemeClr val="accent1"/>
              </a:solidFill>
              <a:latin typeface="Arial"/>
              <a:ea typeface="Arial"/>
              <a:cs typeface="Arial"/>
              <a:sym typeface="Arial"/>
            </a:endParaRPr>
          </a:p>
          <a:p>
            <a:pPr marL="342900" indent="-342900">
              <a:spcBef>
                <a:spcPts val="800"/>
              </a:spcBef>
              <a:buClr>
                <a:srgbClr val="FF0000"/>
              </a:buClr>
              <a:buSzPct val="115000"/>
              <a:buFont typeface="Noto Sans Symbols"/>
              <a:buChar char="▪"/>
            </a:pPr>
            <a:r>
              <a:rPr lang="en-US" sz="2000" b="1">
                <a:solidFill>
                  <a:schemeClr val="accent1"/>
                </a:solidFill>
                <a:latin typeface="Arial"/>
                <a:ea typeface="Arial"/>
                <a:cs typeface="Arial"/>
                <a:sym typeface="Arial"/>
              </a:rPr>
              <a:t>Children grow in several areas simultaneously</a:t>
            </a:r>
          </a:p>
          <a:p>
            <a:pPr marL="742950" lvl="1" indent="-285750">
              <a:spcBef>
                <a:spcPts val="800"/>
              </a:spcBef>
              <a:buClr>
                <a:srgbClr val="FFFF00"/>
              </a:buClr>
              <a:buSzPct val="100000"/>
              <a:buFont typeface="Noto Sans Symbols"/>
              <a:buChar char="•"/>
            </a:pPr>
            <a:r>
              <a:rPr lang="en-US" sz="2000">
                <a:solidFill>
                  <a:schemeClr val="accent1"/>
                </a:solidFill>
                <a:latin typeface="Arial"/>
                <a:ea typeface="Arial"/>
                <a:cs typeface="Arial"/>
                <a:sym typeface="Arial"/>
              </a:rPr>
              <a:t>Listening to a book brings about learning a language, trust in an adult and how to turn pages</a:t>
            </a:r>
          </a:p>
        </p:txBody>
      </p:sp>
    </p:spTree>
    <p:extLst>
      <p:ext uri="{BB962C8B-B14F-4D97-AF65-F5344CB8AC3E}">
        <p14:creationId xmlns:p14="http://schemas.microsoft.com/office/powerpoint/2010/main" val="779740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89">
                                            <p:txEl>
                                              <p:pRg st="0" end="0"/>
                                            </p:txEl>
                                          </p:spTgt>
                                        </p:tgtEl>
                                        <p:attrNameLst>
                                          <p:attrName>style.visibility</p:attrName>
                                        </p:attrNameLst>
                                      </p:cBhvr>
                                      <p:to>
                                        <p:strVal val="visible"/>
                                      </p:to>
                                    </p:set>
                                    <p:anim calcmode="lin" valueType="num">
                                      <p:cBhvr additive="base">
                                        <p:cTn id="12" dur="500"/>
                                        <p:tgtEl>
                                          <p:spTgt spid="8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9">
                                            <p:txEl>
                                              <p:pRg st="1" end="1"/>
                                            </p:txEl>
                                          </p:spTgt>
                                        </p:tgtEl>
                                        <p:attrNameLst>
                                          <p:attrName>style.visibility</p:attrName>
                                        </p:attrNameLst>
                                      </p:cBhvr>
                                      <p:to>
                                        <p:strVal val="visible"/>
                                      </p:to>
                                    </p:set>
                                    <p:anim calcmode="lin" valueType="num">
                                      <p:cBhvr additive="base">
                                        <p:cTn id="17" dur="500"/>
                                        <p:tgtEl>
                                          <p:spTgt spid="89">
                                            <p:txEl>
                                              <p:pRg st="1" end="1"/>
                                            </p:txEl>
                                          </p:spTgt>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89">
                                            <p:txEl>
                                              <p:pRg st="2" end="2"/>
                                            </p:txEl>
                                          </p:spTgt>
                                        </p:tgtEl>
                                        <p:attrNameLst>
                                          <p:attrName>style.visibility</p:attrName>
                                        </p:attrNameLst>
                                      </p:cBhvr>
                                      <p:to>
                                        <p:strVal val="visible"/>
                                      </p:to>
                                    </p:set>
                                    <p:anim calcmode="lin" valueType="num">
                                      <p:cBhvr additive="base">
                                        <p:cTn id="22" dur="500"/>
                                        <p:tgtEl>
                                          <p:spTgt spid="89">
                                            <p:txEl>
                                              <p:pRg st="2" end="2"/>
                                            </p:txEl>
                                          </p:spTgt>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89">
                                            <p:txEl>
                                              <p:pRg st="3" end="3"/>
                                            </p:txEl>
                                          </p:spTgt>
                                        </p:tgtEl>
                                        <p:attrNameLst>
                                          <p:attrName>style.visibility</p:attrName>
                                        </p:attrNameLst>
                                      </p:cBhvr>
                                      <p:to>
                                        <p:strVal val="visible"/>
                                      </p:to>
                                    </p:set>
                                    <p:anim calcmode="lin" valueType="num">
                                      <p:cBhvr additive="base">
                                        <p:cTn id="27" dur="500"/>
                                        <p:tgtEl>
                                          <p:spTgt spid="89">
                                            <p:txEl>
                                              <p:pRg st="3" end="3"/>
                                            </p:txEl>
                                          </p:spTgt>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89">
                                            <p:txEl>
                                              <p:pRg st="4" end="4"/>
                                            </p:txEl>
                                          </p:spTgt>
                                        </p:tgtEl>
                                        <p:attrNameLst>
                                          <p:attrName>style.visibility</p:attrName>
                                        </p:attrNameLst>
                                      </p:cBhvr>
                                      <p:to>
                                        <p:strVal val="visible"/>
                                      </p:to>
                                    </p:set>
                                    <p:anim calcmode="lin" valueType="num">
                                      <p:cBhvr additive="base">
                                        <p:cTn id="32" dur="500"/>
                                        <p:tgtEl>
                                          <p:spTgt spid="89">
                                            <p:txEl>
                                              <p:pRg st="4" end="4"/>
                                            </p:txEl>
                                          </p:spTgt>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89">
                                            <p:txEl>
                                              <p:pRg st="5" end="5"/>
                                            </p:txEl>
                                          </p:spTgt>
                                        </p:tgtEl>
                                        <p:attrNameLst>
                                          <p:attrName>style.visibility</p:attrName>
                                        </p:attrNameLst>
                                      </p:cBhvr>
                                      <p:to>
                                        <p:strVal val="visible"/>
                                      </p:to>
                                    </p:set>
                                    <p:anim calcmode="lin" valueType="num">
                                      <p:cBhvr additive="base">
                                        <p:cTn id="37" dur="500"/>
                                        <p:tgtEl>
                                          <p:spTgt spid="89">
                                            <p:txEl>
                                              <p:pRg st="5" end="5"/>
                                            </p:txEl>
                                          </p:spTgt>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2286000" y="1905001"/>
            <a:ext cx="7483474"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Stage Names and Age Ranges </a:t>
            </a:r>
          </a:p>
        </p:txBody>
      </p:sp>
      <p:sp>
        <p:nvSpPr>
          <p:cNvPr id="95" name="Shape 95"/>
          <p:cNvSpPr txBox="1">
            <a:spLocks noGrp="1"/>
          </p:cNvSpPr>
          <p:nvPr>
            <p:ph sz="half" idx="1"/>
          </p:nvPr>
        </p:nvSpPr>
        <p:spPr>
          <a:xfrm>
            <a:off x="2286000" y="2743201"/>
            <a:ext cx="3657600" cy="35813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400" b="1">
                <a:solidFill>
                  <a:schemeClr val="accent1"/>
                </a:solidFill>
                <a:latin typeface="Arial"/>
                <a:ea typeface="Arial"/>
                <a:cs typeface="Arial"/>
                <a:sym typeface="Arial"/>
              </a:rPr>
              <a:t>Newborn </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Birth to three months</a:t>
            </a:r>
          </a:p>
          <a:p>
            <a:pPr marL="342900" indent="-342900">
              <a:lnSpc>
                <a:spcPct val="100000"/>
              </a:lnSpc>
              <a:spcBef>
                <a:spcPts val="960"/>
              </a:spcBef>
              <a:buClr>
                <a:srgbClr val="FF0000"/>
              </a:buClr>
              <a:buSzPct val="25000"/>
              <a:buNone/>
            </a:pPr>
            <a:r>
              <a:rPr lang="en-US" sz="2400" b="1">
                <a:solidFill>
                  <a:schemeClr val="accent1"/>
                </a:solidFill>
                <a:latin typeface="Arial"/>
                <a:ea typeface="Arial"/>
                <a:cs typeface="Arial"/>
                <a:sym typeface="Arial"/>
              </a:rPr>
              <a:t>Infancy</a:t>
            </a:r>
            <a:r>
              <a:rPr lang="en-US" sz="2400">
                <a:solidFill>
                  <a:schemeClr val="accent1"/>
                </a:solidFill>
                <a:latin typeface="Arial"/>
                <a:ea typeface="Arial"/>
                <a:cs typeface="Arial"/>
                <a:sym typeface="Arial"/>
              </a:rPr>
              <a:t>  </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Three months to one year</a:t>
            </a:r>
          </a:p>
          <a:p>
            <a:pPr marL="342900" indent="-342900">
              <a:lnSpc>
                <a:spcPct val="100000"/>
              </a:lnSpc>
              <a:spcBef>
                <a:spcPts val="960"/>
              </a:spcBef>
              <a:buClr>
                <a:srgbClr val="FF0000"/>
              </a:buClr>
              <a:buSzPct val="25000"/>
              <a:buNone/>
            </a:pPr>
            <a:r>
              <a:rPr lang="en-US" sz="2400" b="1">
                <a:solidFill>
                  <a:schemeClr val="accent1"/>
                </a:solidFill>
                <a:latin typeface="Arial"/>
                <a:ea typeface="Arial"/>
                <a:cs typeface="Arial"/>
                <a:sym typeface="Arial"/>
              </a:rPr>
              <a:t>Toddlerhood  </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One to three years</a:t>
            </a:r>
          </a:p>
        </p:txBody>
      </p:sp>
      <p:sp>
        <p:nvSpPr>
          <p:cNvPr id="96" name="Shape 96"/>
          <p:cNvSpPr txBox="1">
            <a:spLocks noGrp="1"/>
          </p:cNvSpPr>
          <p:nvPr>
            <p:ph sz="half" idx="2"/>
          </p:nvPr>
        </p:nvSpPr>
        <p:spPr>
          <a:xfrm>
            <a:off x="6096000" y="2743201"/>
            <a:ext cx="3657600"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400" b="1">
                <a:solidFill>
                  <a:schemeClr val="accent1"/>
                </a:solidFill>
                <a:latin typeface="Arial"/>
                <a:ea typeface="Arial"/>
                <a:cs typeface="Arial"/>
                <a:sym typeface="Arial"/>
              </a:rPr>
              <a:t>Preschool age</a:t>
            </a:r>
            <a:r>
              <a:rPr lang="en-US" sz="2400">
                <a:solidFill>
                  <a:schemeClr val="accent1"/>
                </a:solidFill>
                <a:latin typeface="Arial"/>
                <a:ea typeface="Arial"/>
                <a:cs typeface="Arial"/>
                <a:sym typeface="Arial"/>
              </a:rPr>
              <a:t>  </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Three to five years</a:t>
            </a:r>
          </a:p>
          <a:p>
            <a:pPr marL="342900" indent="-342900">
              <a:lnSpc>
                <a:spcPct val="100000"/>
              </a:lnSpc>
              <a:spcBef>
                <a:spcPts val="960"/>
              </a:spcBef>
              <a:buClr>
                <a:srgbClr val="FF0000"/>
              </a:buClr>
              <a:buSzPct val="25000"/>
              <a:buNone/>
            </a:pPr>
            <a:r>
              <a:rPr lang="en-US" sz="2400" b="1">
                <a:solidFill>
                  <a:schemeClr val="accent1"/>
                </a:solidFill>
                <a:latin typeface="Arial"/>
                <a:ea typeface="Arial"/>
                <a:cs typeface="Arial"/>
                <a:sym typeface="Arial"/>
              </a:rPr>
              <a:t>School age</a:t>
            </a:r>
            <a:r>
              <a:rPr lang="en-US" sz="2400">
                <a:solidFill>
                  <a:schemeClr val="accent1"/>
                </a:solidFill>
                <a:latin typeface="Arial"/>
                <a:ea typeface="Arial"/>
                <a:cs typeface="Arial"/>
                <a:sym typeface="Arial"/>
              </a:rPr>
              <a:t>  </a:t>
            </a:r>
          </a:p>
          <a:p>
            <a:pPr marL="342900" indent="-342900">
              <a:lnSpc>
                <a:spcPct val="100000"/>
              </a:lnSpc>
              <a:spcBef>
                <a:spcPts val="960"/>
              </a:spcBef>
              <a:buClr>
                <a:srgbClr val="FF0000"/>
              </a:buClr>
              <a:buSzPct val="115000"/>
              <a:buFont typeface="Noto Sans Symbols"/>
              <a:buChar char="▪"/>
            </a:pPr>
            <a:r>
              <a:rPr lang="en-US" sz="2400">
                <a:solidFill>
                  <a:schemeClr val="accent1"/>
                </a:solidFill>
                <a:latin typeface="Arial"/>
                <a:ea typeface="Arial"/>
                <a:cs typeface="Arial"/>
                <a:sym typeface="Arial"/>
              </a:rPr>
              <a:t>Five to ten years</a:t>
            </a:r>
          </a:p>
        </p:txBody>
      </p:sp>
      <p:pic>
        <p:nvPicPr>
          <p:cNvPr id="97" name="Shape 97"/>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34551496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4">
                                            <p:txEl>
                                              <p:pRg st="0" end="0"/>
                                            </p:txEl>
                                          </p:spTgt>
                                        </p:tgtEl>
                                        <p:attrNameLst>
                                          <p:attrName>style.visibility</p:attrName>
                                        </p:attrNameLst>
                                      </p:cBhvr>
                                      <p:to>
                                        <p:strVal val="visible"/>
                                      </p:to>
                                    </p:set>
                                    <p:anim calcmode="lin" valueType="num">
                                      <p:cBhvr additive="base">
                                        <p:cTn id="11" dur="500"/>
                                        <p:tgtEl>
                                          <p:spTgt spid="94">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5">
                                            <p:txEl>
                                              <p:pRg st="0" end="0"/>
                                            </p:txEl>
                                          </p:spTgt>
                                        </p:tgtEl>
                                        <p:attrNameLst>
                                          <p:attrName>style.visibility</p:attrName>
                                        </p:attrNameLst>
                                      </p:cBhvr>
                                      <p:to>
                                        <p:strVal val="visible"/>
                                      </p:to>
                                    </p:set>
                                    <p:animEffect transition="in" filter="fade">
                                      <p:cBhvr>
                                        <p:cTn id="16" dur="500"/>
                                        <p:tgtEl>
                                          <p:spTgt spid="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5">
                                            <p:txEl>
                                              <p:pRg st="1" end="1"/>
                                            </p:txEl>
                                          </p:spTgt>
                                        </p:tgtEl>
                                        <p:attrNameLst>
                                          <p:attrName>style.visibility</p:attrName>
                                        </p:attrNameLst>
                                      </p:cBhvr>
                                      <p:to>
                                        <p:strVal val="visible"/>
                                      </p:to>
                                    </p:set>
                                    <p:animEffect transition="in" filter="fade">
                                      <p:cBhvr>
                                        <p:cTn id="21" dur="500"/>
                                        <p:tgtEl>
                                          <p:spTgt spid="9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5">
                                            <p:txEl>
                                              <p:pRg st="2" end="2"/>
                                            </p:txEl>
                                          </p:spTgt>
                                        </p:tgtEl>
                                        <p:attrNameLst>
                                          <p:attrName>style.visibility</p:attrName>
                                        </p:attrNameLst>
                                      </p:cBhvr>
                                      <p:to>
                                        <p:strVal val="visible"/>
                                      </p:to>
                                    </p:set>
                                    <p:animEffect transition="in" filter="fade">
                                      <p:cBhvr>
                                        <p:cTn id="26" dur="500"/>
                                        <p:tgtEl>
                                          <p:spTgt spid="9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5">
                                            <p:txEl>
                                              <p:pRg st="3" end="3"/>
                                            </p:txEl>
                                          </p:spTgt>
                                        </p:tgtEl>
                                        <p:attrNameLst>
                                          <p:attrName>style.visibility</p:attrName>
                                        </p:attrNameLst>
                                      </p:cBhvr>
                                      <p:to>
                                        <p:strVal val="visible"/>
                                      </p:to>
                                    </p:set>
                                    <p:animEffect transition="in" filter="fade">
                                      <p:cBhvr>
                                        <p:cTn id="31" dur="500"/>
                                        <p:tgtEl>
                                          <p:spTgt spid="9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5">
                                            <p:txEl>
                                              <p:pRg st="4" end="4"/>
                                            </p:txEl>
                                          </p:spTgt>
                                        </p:tgtEl>
                                        <p:attrNameLst>
                                          <p:attrName>style.visibility</p:attrName>
                                        </p:attrNameLst>
                                      </p:cBhvr>
                                      <p:to>
                                        <p:strVal val="visible"/>
                                      </p:to>
                                    </p:set>
                                    <p:animEffect transition="in" filter="fade">
                                      <p:cBhvr>
                                        <p:cTn id="36" dur="500"/>
                                        <p:tgtEl>
                                          <p:spTgt spid="9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5">
                                            <p:txEl>
                                              <p:pRg st="5" end="5"/>
                                            </p:txEl>
                                          </p:spTgt>
                                        </p:tgtEl>
                                        <p:attrNameLst>
                                          <p:attrName>style.visibility</p:attrName>
                                        </p:attrNameLst>
                                      </p:cBhvr>
                                      <p:to>
                                        <p:strVal val="visible"/>
                                      </p:to>
                                    </p:set>
                                    <p:animEffect transition="in" filter="fade">
                                      <p:cBhvr>
                                        <p:cTn id="41" dur="500"/>
                                        <p:tgtEl>
                                          <p:spTgt spid="95">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6">
                                            <p:txEl>
                                              <p:pRg st="0" end="0"/>
                                            </p:txEl>
                                          </p:spTgt>
                                        </p:tgtEl>
                                        <p:attrNameLst>
                                          <p:attrName>style.visibility</p:attrName>
                                        </p:attrNameLst>
                                      </p:cBhvr>
                                      <p:to>
                                        <p:strVal val="visible"/>
                                      </p:to>
                                    </p:set>
                                    <p:animEffect transition="in" filter="fade">
                                      <p:cBhvr>
                                        <p:cTn id="46" dur="500"/>
                                        <p:tgtEl>
                                          <p:spTgt spid="96">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96">
                                            <p:txEl>
                                              <p:pRg st="1" end="1"/>
                                            </p:txEl>
                                          </p:spTgt>
                                        </p:tgtEl>
                                        <p:attrNameLst>
                                          <p:attrName>style.visibility</p:attrName>
                                        </p:attrNameLst>
                                      </p:cBhvr>
                                      <p:to>
                                        <p:strVal val="visible"/>
                                      </p:to>
                                    </p:set>
                                    <p:animEffect transition="in" filter="fade">
                                      <p:cBhvr>
                                        <p:cTn id="51" dur="500"/>
                                        <p:tgtEl>
                                          <p:spTgt spid="96">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96">
                                            <p:txEl>
                                              <p:pRg st="2" end="2"/>
                                            </p:txEl>
                                          </p:spTgt>
                                        </p:tgtEl>
                                        <p:attrNameLst>
                                          <p:attrName>style.visibility</p:attrName>
                                        </p:attrNameLst>
                                      </p:cBhvr>
                                      <p:to>
                                        <p:strVal val="visible"/>
                                      </p:to>
                                    </p:set>
                                    <p:animEffect transition="in" filter="fade">
                                      <p:cBhvr>
                                        <p:cTn id="56" dur="500"/>
                                        <p:tgtEl>
                                          <p:spTgt spid="96">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6">
                                            <p:txEl>
                                              <p:pRg st="3" end="3"/>
                                            </p:txEl>
                                          </p:spTgt>
                                        </p:tgtEl>
                                        <p:attrNameLst>
                                          <p:attrName>style.visibility</p:attrName>
                                        </p:attrNameLst>
                                      </p:cBhvr>
                                      <p:to>
                                        <p:strVal val="visible"/>
                                      </p:to>
                                    </p:set>
                                    <p:animEffect transition="in" filter="fade">
                                      <p:cBhvr>
                                        <p:cTn id="61" dur="500"/>
                                        <p:tgtEl>
                                          <p:spTgt spid="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2286000" y="1905001"/>
            <a:ext cx="7483474"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Types of Growth &amp; Development</a:t>
            </a:r>
          </a:p>
        </p:txBody>
      </p:sp>
      <p:sp>
        <p:nvSpPr>
          <p:cNvPr id="103" name="Shape 103"/>
          <p:cNvSpPr txBox="1">
            <a:spLocks noGrp="1"/>
          </p:cNvSpPr>
          <p:nvPr>
            <p:ph sz="half" idx="1"/>
          </p:nvPr>
        </p:nvSpPr>
        <p:spPr>
          <a:xfrm>
            <a:off x="2286000" y="2743201"/>
            <a:ext cx="3657600"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000" b="1">
                <a:solidFill>
                  <a:schemeClr val="accent1"/>
                </a:solidFill>
                <a:latin typeface="Arial"/>
                <a:ea typeface="Arial"/>
                <a:cs typeface="Arial"/>
                <a:sym typeface="Arial"/>
              </a:rPr>
              <a:t>Physical Development</a:t>
            </a:r>
            <a:r>
              <a:rPr lang="en-US" sz="2000">
                <a:solidFill>
                  <a:schemeClr val="accent1"/>
                </a:solidFill>
                <a:latin typeface="Arial"/>
                <a:ea typeface="Arial"/>
                <a:cs typeface="Arial"/>
                <a:sym typeface="Arial"/>
              </a:rPr>
              <a:t> – </a:t>
            </a:r>
            <a:r>
              <a:rPr lang="en-US" sz="2000" i="1">
                <a:solidFill>
                  <a:schemeClr val="accent1"/>
                </a:solidFill>
                <a:latin typeface="Arial"/>
                <a:ea typeface="Arial"/>
                <a:cs typeface="Arial"/>
                <a:sym typeface="Arial"/>
              </a:rPr>
              <a:t>Growth in the body’s size and ability</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Growing taller</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Gaining weight</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Building muscles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Coordinating eyes and hands</a:t>
            </a:r>
          </a:p>
        </p:txBody>
      </p:sp>
      <p:sp>
        <p:nvSpPr>
          <p:cNvPr id="104" name="Shape 104"/>
          <p:cNvSpPr txBox="1">
            <a:spLocks noGrp="1"/>
          </p:cNvSpPr>
          <p:nvPr>
            <p:ph sz="half" idx="2"/>
          </p:nvPr>
        </p:nvSpPr>
        <p:spPr>
          <a:xfrm>
            <a:off x="6096000" y="2743201"/>
            <a:ext cx="3657600"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000" b="1">
                <a:solidFill>
                  <a:schemeClr val="accent1"/>
                </a:solidFill>
                <a:latin typeface="Arial"/>
                <a:ea typeface="Arial"/>
                <a:cs typeface="Arial"/>
                <a:sym typeface="Arial"/>
              </a:rPr>
              <a:t>Emotional Development</a:t>
            </a:r>
            <a:r>
              <a:rPr lang="en-US" sz="2000">
                <a:solidFill>
                  <a:schemeClr val="accent1"/>
                </a:solidFill>
                <a:latin typeface="Arial"/>
                <a:ea typeface="Arial"/>
                <a:cs typeface="Arial"/>
                <a:sym typeface="Arial"/>
              </a:rPr>
              <a:t> – </a:t>
            </a:r>
            <a:r>
              <a:rPr lang="en-US" sz="2000" i="1">
                <a:solidFill>
                  <a:schemeClr val="accent1"/>
                </a:solidFill>
                <a:latin typeface="Arial"/>
                <a:ea typeface="Arial"/>
                <a:cs typeface="Arial"/>
                <a:sym typeface="Arial"/>
              </a:rPr>
              <a:t>Maturing of the mind</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Thinking</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Reasoning</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Using language</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Forming ideas</a:t>
            </a:r>
          </a:p>
        </p:txBody>
      </p:sp>
      <p:pic>
        <p:nvPicPr>
          <p:cNvPr id="105" name="Shape 105"/>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19206138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500"/>
                                        <p:tgtEl>
                                          <p:spTgt spid="10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
                                            <p:txEl>
                                              <p:pRg st="0" end="0"/>
                                            </p:txEl>
                                          </p:spTgt>
                                        </p:tgtEl>
                                        <p:attrNameLst>
                                          <p:attrName>style.visibility</p:attrName>
                                        </p:attrNameLst>
                                      </p:cBhvr>
                                      <p:to>
                                        <p:strVal val="visible"/>
                                      </p:to>
                                    </p:set>
                                    <p:animEffect transition="in" filter="fade">
                                      <p:cBhvr>
                                        <p:cTn id="11" dur="500"/>
                                        <p:tgtEl>
                                          <p:spTgt spid="10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3">
                                            <p:txEl>
                                              <p:pRg st="0" end="0"/>
                                            </p:txEl>
                                          </p:spTgt>
                                        </p:tgtEl>
                                        <p:attrNameLst>
                                          <p:attrName>style.visibility</p:attrName>
                                        </p:attrNameLst>
                                      </p:cBhvr>
                                      <p:to>
                                        <p:strVal val="visible"/>
                                      </p:to>
                                    </p:set>
                                    <p:animEffect transition="in" filter="fade">
                                      <p:cBhvr>
                                        <p:cTn id="16" dur="500"/>
                                        <p:tgtEl>
                                          <p:spTgt spid="10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3">
                                            <p:txEl>
                                              <p:pRg st="1" end="1"/>
                                            </p:txEl>
                                          </p:spTgt>
                                        </p:tgtEl>
                                        <p:attrNameLst>
                                          <p:attrName>style.visibility</p:attrName>
                                        </p:attrNameLst>
                                      </p:cBhvr>
                                      <p:to>
                                        <p:strVal val="visible"/>
                                      </p:to>
                                    </p:set>
                                    <p:animEffect transition="in" filter="fade">
                                      <p:cBhvr>
                                        <p:cTn id="21" dur="500"/>
                                        <p:tgtEl>
                                          <p:spTgt spid="10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3">
                                            <p:txEl>
                                              <p:pRg st="2" end="2"/>
                                            </p:txEl>
                                          </p:spTgt>
                                        </p:tgtEl>
                                        <p:attrNameLst>
                                          <p:attrName>style.visibility</p:attrName>
                                        </p:attrNameLst>
                                      </p:cBhvr>
                                      <p:to>
                                        <p:strVal val="visible"/>
                                      </p:to>
                                    </p:set>
                                    <p:animEffect transition="in" filter="fade">
                                      <p:cBhvr>
                                        <p:cTn id="26" dur="500"/>
                                        <p:tgtEl>
                                          <p:spTgt spid="10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3">
                                            <p:txEl>
                                              <p:pRg st="3" end="3"/>
                                            </p:txEl>
                                          </p:spTgt>
                                        </p:tgtEl>
                                        <p:attrNameLst>
                                          <p:attrName>style.visibility</p:attrName>
                                        </p:attrNameLst>
                                      </p:cBhvr>
                                      <p:to>
                                        <p:strVal val="visible"/>
                                      </p:to>
                                    </p:set>
                                    <p:animEffect transition="in" filter="fade">
                                      <p:cBhvr>
                                        <p:cTn id="31" dur="500"/>
                                        <p:tgtEl>
                                          <p:spTgt spid="10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3">
                                            <p:txEl>
                                              <p:pRg st="4" end="4"/>
                                            </p:txEl>
                                          </p:spTgt>
                                        </p:tgtEl>
                                        <p:attrNameLst>
                                          <p:attrName>style.visibility</p:attrName>
                                        </p:attrNameLst>
                                      </p:cBhvr>
                                      <p:to>
                                        <p:strVal val="visible"/>
                                      </p:to>
                                    </p:set>
                                    <p:animEffect transition="in" filter="fade">
                                      <p:cBhvr>
                                        <p:cTn id="36" dur="500"/>
                                        <p:tgtEl>
                                          <p:spTgt spid="10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04">
                                            <p:txEl>
                                              <p:pRg st="0" end="0"/>
                                            </p:txEl>
                                          </p:spTgt>
                                        </p:tgtEl>
                                        <p:attrNameLst>
                                          <p:attrName>style.visibility</p:attrName>
                                        </p:attrNameLst>
                                      </p:cBhvr>
                                      <p:to>
                                        <p:strVal val="visible"/>
                                      </p:to>
                                    </p:set>
                                    <p:animEffect transition="in" filter="fade">
                                      <p:cBhvr>
                                        <p:cTn id="41" dur="500"/>
                                        <p:tgtEl>
                                          <p:spTgt spid="10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4">
                                            <p:txEl>
                                              <p:pRg st="1" end="1"/>
                                            </p:txEl>
                                          </p:spTgt>
                                        </p:tgtEl>
                                        <p:attrNameLst>
                                          <p:attrName>style.visibility</p:attrName>
                                        </p:attrNameLst>
                                      </p:cBhvr>
                                      <p:to>
                                        <p:strVal val="visible"/>
                                      </p:to>
                                    </p:set>
                                    <p:animEffect transition="in" filter="fade">
                                      <p:cBhvr>
                                        <p:cTn id="46" dur="500"/>
                                        <p:tgtEl>
                                          <p:spTgt spid="10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4">
                                            <p:txEl>
                                              <p:pRg st="2" end="2"/>
                                            </p:txEl>
                                          </p:spTgt>
                                        </p:tgtEl>
                                        <p:attrNameLst>
                                          <p:attrName>style.visibility</p:attrName>
                                        </p:attrNameLst>
                                      </p:cBhvr>
                                      <p:to>
                                        <p:strVal val="visible"/>
                                      </p:to>
                                    </p:set>
                                    <p:animEffect transition="in" filter="fade">
                                      <p:cBhvr>
                                        <p:cTn id="51" dur="500"/>
                                        <p:tgtEl>
                                          <p:spTgt spid="10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04">
                                            <p:txEl>
                                              <p:pRg st="3" end="3"/>
                                            </p:txEl>
                                          </p:spTgt>
                                        </p:tgtEl>
                                        <p:attrNameLst>
                                          <p:attrName>style.visibility</p:attrName>
                                        </p:attrNameLst>
                                      </p:cBhvr>
                                      <p:to>
                                        <p:strVal val="visible"/>
                                      </p:to>
                                    </p:set>
                                    <p:animEffect transition="in" filter="fade">
                                      <p:cBhvr>
                                        <p:cTn id="56" dur="500"/>
                                        <p:tgtEl>
                                          <p:spTgt spid="104">
                                            <p:txEl>
                                              <p:pRg st="3" end="3"/>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04">
                                            <p:txEl>
                                              <p:pRg st="4" end="4"/>
                                            </p:txEl>
                                          </p:spTgt>
                                        </p:tgtEl>
                                        <p:attrNameLst>
                                          <p:attrName>style.visibility</p:attrName>
                                        </p:attrNameLst>
                                      </p:cBhvr>
                                      <p:to>
                                        <p:strVal val="visible"/>
                                      </p:to>
                                    </p:set>
                                    <p:animEffect transition="in" filter="fade">
                                      <p:cBhvr>
                                        <p:cTn id="61" dur="500"/>
                                        <p:tgtEl>
                                          <p:spTgt spid="10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3" name="Shape 113"/>
          <p:cNvSpPr txBox="1">
            <a:spLocks noGrp="1"/>
          </p:cNvSpPr>
          <p:nvPr>
            <p:ph type="title"/>
          </p:nvPr>
        </p:nvSpPr>
        <p:spPr>
          <a:xfrm>
            <a:off x="2286000" y="1905001"/>
            <a:ext cx="8001000"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Emotional and Social</a:t>
            </a:r>
            <a:r>
              <a:rPr lang="en-US" sz="4000">
                <a:solidFill>
                  <a:schemeClr val="dk1"/>
                </a:solidFill>
                <a:latin typeface="Times New Roman"/>
                <a:ea typeface="Times New Roman"/>
                <a:cs typeface="Times New Roman"/>
                <a:sym typeface="Times New Roman"/>
              </a:rPr>
              <a:t> </a:t>
            </a:r>
            <a:r>
              <a:rPr lang="en-US" sz="4000">
                <a:solidFill>
                  <a:srgbClr val="FF9900"/>
                </a:solidFill>
                <a:latin typeface="Times New Roman"/>
                <a:ea typeface="Times New Roman"/>
                <a:cs typeface="Times New Roman"/>
                <a:sym typeface="Times New Roman"/>
              </a:rPr>
              <a:t>Development</a:t>
            </a:r>
          </a:p>
        </p:txBody>
      </p:sp>
      <p:sp>
        <p:nvSpPr>
          <p:cNvPr id="110" name="Shape 110"/>
          <p:cNvSpPr txBox="1">
            <a:spLocks noGrp="1"/>
          </p:cNvSpPr>
          <p:nvPr>
            <p:ph sz="half" idx="1"/>
          </p:nvPr>
        </p:nvSpPr>
        <p:spPr>
          <a:xfrm>
            <a:off x="2286001" y="3238501"/>
            <a:ext cx="3809999"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115000"/>
              <a:buFont typeface="Noto Sans Symbols"/>
              <a:buChar char="▪"/>
            </a:pPr>
            <a:r>
              <a:rPr lang="en-US" sz="2200">
                <a:solidFill>
                  <a:schemeClr val="accent1"/>
                </a:solidFill>
                <a:latin typeface="Arial"/>
                <a:ea typeface="Arial"/>
                <a:cs typeface="Arial"/>
                <a:sym typeface="Arial"/>
              </a:rPr>
              <a:t>Strong feelings, such as love, fear, anger</a:t>
            </a:r>
          </a:p>
          <a:p>
            <a:pPr marL="342900" indent="-342900">
              <a:lnSpc>
                <a:spcPct val="100000"/>
              </a:lnSpc>
              <a:spcBef>
                <a:spcPts val="880"/>
              </a:spcBef>
              <a:buClr>
                <a:srgbClr val="FF0000"/>
              </a:buClr>
              <a:buSzPct val="115000"/>
              <a:buFont typeface="Noto Sans Symbols"/>
              <a:buChar char="▪"/>
            </a:pPr>
            <a:r>
              <a:rPr lang="en-US" sz="2200">
                <a:solidFill>
                  <a:schemeClr val="accent1"/>
                </a:solidFill>
                <a:latin typeface="Arial"/>
                <a:ea typeface="Arial"/>
                <a:cs typeface="Arial"/>
                <a:sym typeface="Arial"/>
              </a:rPr>
              <a:t>Self esteem</a:t>
            </a:r>
          </a:p>
          <a:p>
            <a:pPr marL="342900" indent="-342900">
              <a:lnSpc>
                <a:spcPct val="100000"/>
              </a:lnSpc>
              <a:spcBef>
                <a:spcPts val="880"/>
              </a:spcBef>
              <a:buClr>
                <a:srgbClr val="FF0000"/>
              </a:buClr>
              <a:buSzPct val="115000"/>
              <a:buFont typeface="Noto Sans Symbols"/>
              <a:buChar char="▪"/>
            </a:pPr>
            <a:r>
              <a:rPr lang="en-US" sz="2200">
                <a:solidFill>
                  <a:schemeClr val="accent1"/>
                </a:solidFill>
                <a:latin typeface="Arial"/>
                <a:ea typeface="Arial"/>
                <a:cs typeface="Arial"/>
                <a:sym typeface="Arial"/>
              </a:rPr>
              <a:t>Sharing</a:t>
            </a:r>
          </a:p>
          <a:p>
            <a:pPr marL="342900" indent="-342900">
              <a:lnSpc>
                <a:spcPct val="100000"/>
              </a:lnSpc>
              <a:spcBef>
                <a:spcPts val="920"/>
              </a:spcBef>
              <a:buClr>
                <a:srgbClr val="FF0000"/>
              </a:buClr>
              <a:buSzPct val="115000"/>
              <a:buNone/>
            </a:pPr>
            <a:endParaRPr sz="2400">
              <a:solidFill>
                <a:schemeClr val="dk1"/>
              </a:solidFill>
              <a:latin typeface="Times New Roman"/>
              <a:ea typeface="Times New Roman"/>
              <a:cs typeface="Times New Roman"/>
              <a:sym typeface="Times New Roman"/>
            </a:endParaRPr>
          </a:p>
          <a:p>
            <a:pPr marL="342900" indent="-342900">
              <a:spcBef>
                <a:spcPts val="960"/>
              </a:spcBef>
              <a:buClr>
                <a:srgbClr val="FF0000"/>
              </a:buClr>
              <a:buSzPct val="115000"/>
              <a:buNone/>
            </a:pPr>
            <a:endParaRPr sz="2400">
              <a:solidFill>
                <a:schemeClr val="dk1"/>
              </a:solidFill>
              <a:latin typeface="Times New Roman"/>
              <a:ea typeface="Times New Roman"/>
              <a:cs typeface="Times New Roman"/>
              <a:sym typeface="Times New Roman"/>
            </a:endParaRPr>
          </a:p>
        </p:txBody>
      </p:sp>
      <p:sp>
        <p:nvSpPr>
          <p:cNvPr id="112" name="Shape 112"/>
          <p:cNvSpPr txBox="1">
            <a:spLocks noGrp="1"/>
          </p:cNvSpPr>
          <p:nvPr>
            <p:ph sz="half" idx="2"/>
          </p:nvPr>
        </p:nvSpPr>
        <p:spPr>
          <a:xfrm>
            <a:off x="6172200" y="3314700"/>
            <a:ext cx="3886200" cy="2227262"/>
          </a:xfrm>
          <a:prstGeom prst="rect">
            <a:avLst/>
          </a:prstGeom>
          <a:noFill/>
          <a:ln>
            <a:noFill/>
          </a:ln>
        </p:spPr>
        <p:txBody>
          <a:bodyPr vert="horz" lIns="91425" tIns="45700" rIns="91425" bIns="45700" rtlCol="0" anchor="t" anchorCtr="0">
            <a:noAutofit/>
          </a:bodyPr>
          <a:lstStyle/>
          <a:p>
            <a:pPr marL="342900" indent="-342900">
              <a:spcBef>
                <a:spcPts val="0"/>
              </a:spcBef>
              <a:buClr>
                <a:srgbClr val="FF0000"/>
              </a:buClr>
              <a:buSzPct val="115000"/>
              <a:buFont typeface="Noto Sans Symbols"/>
              <a:buChar char="▪"/>
            </a:pPr>
            <a:r>
              <a:rPr lang="en-US" sz="2200">
                <a:solidFill>
                  <a:schemeClr val="accent1"/>
                </a:solidFill>
                <a:latin typeface="Arial"/>
                <a:ea typeface="Arial"/>
                <a:cs typeface="Arial"/>
                <a:sym typeface="Arial"/>
              </a:rPr>
              <a:t>Coping with change</a:t>
            </a:r>
          </a:p>
          <a:p>
            <a:pPr marL="342900" indent="-342900">
              <a:spcBef>
                <a:spcPts val="880"/>
              </a:spcBef>
              <a:buClr>
                <a:srgbClr val="FF0000"/>
              </a:buClr>
              <a:buSzPct val="115000"/>
              <a:buFont typeface="Noto Sans Symbols"/>
              <a:buChar char="▪"/>
            </a:pPr>
            <a:r>
              <a:rPr lang="en-US" sz="2200">
                <a:solidFill>
                  <a:schemeClr val="accent1"/>
                </a:solidFill>
                <a:latin typeface="Arial"/>
                <a:ea typeface="Arial"/>
                <a:cs typeface="Arial"/>
                <a:sym typeface="Arial"/>
              </a:rPr>
              <a:t>Communicating with others</a:t>
            </a:r>
          </a:p>
          <a:p>
            <a:pPr marL="342900" indent="-342900">
              <a:spcBef>
                <a:spcPts val="880"/>
              </a:spcBef>
              <a:buClr>
                <a:srgbClr val="FF0000"/>
              </a:buClr>
              <a:buSzPct val="115000"/>
              <a:buFont typeface="Noto Sans Symbols"/>
              <a:buChar char="▪"/>
            </a:pPr>
            <a:r>
              <a:rPr lang="en-US" sz="2200">
                <a:solidFill>
                  <a:schemeClr val="accent1"/>
                </a:solidFill>
                <a:latin typeface="Arial"/>
                <a:ea typeface="Arial"/>
                <a:cs typeface="Arial"/>
                <a:sym typeface="Arial"/>
              </a:rPr>
              <a:t>Playing with others</a:t>
            </a:r>
          </a:p>
          <a:p>
            <a:pPr marL="342900" indent="-342900">
              <a:spcBef>
                <a:spcPts val="880"/>
              </a:spcBef>
              <a:buClr>
                <a:srgbClr val="FF0000"/>
              </a:buClr>
              <a:buSzPct val="115000"/>
              <a:buFont typeface="Noto Sans Symbols"/>
              <a:buChar char="▪"/>
            </a:pPr>
            <a:r>
              <a:rPr lang="en-US" sz="2200">
                <a:solidFill>
                  <a:schemeClr val="accent1"/>
                </a:solidFill>
                <a:latin typeface="Arial"/>
                <a:ea typeface="Arial"/>
                <a:cs typeface="Arial"/>
                <a:sym typeface="Arial"/>
              </a:rPr>
              <a:t>Learning right and wrong</a:t>
            </a:r>
          </a:p>
        </p:txBody>
      </p:sp>
      <p:pic>
        <p:nvPicPr>
          <p:cNvPr id="111" name="Shape 111"/>
          <p:cNvPicPr preferRelativeResize="0"/>
          <p:nvPr/>
        </p:nvPicPr>
        <p:blipFill rotWithShape="1">
          <a:blip r:embed="rId3">
            <a:alphaModFix/>
          </a:blip>
          <a:srcRect/>
          <a:stretch/>
        </p:blipFill>
        <p:spPr>
          <a:xfrm>
            <a:off x="1524000" y="1"/>
            <a:ext cx="5060950" cy="2054225"/>
          </a:xfrm>
          <a:prstGeom prst="rect">
            <a:avLst/>
          </a:prstGeom>
          <a:noFill/>
          <a:ln>
            <a:noFill/>
          </a:ln>
        </p:spPr>
      </p:pic>
      <p:sp>
        <p:nvSpPr>
          <p:cNvPr id="114" name="Shape 114"/>
          <p:cNvSpPr txBox="1"/>
          <p:nvPr/>
        </p:nvSpPr>
        <p:spPr>
          <a:xfrm>
            <a:off x="2286001" y="2743201"/>
            <a:ext cx="8153399" cy="427037"/>
          </a:xfrm>
          <a:prstGeom prst="rect">
            <a:avLst/>
          </a:prstGeom>
          <a:noFill/>
          <a:ln>
            <a:noFill/>
          </a:ln>
        </p:spPr>
        <p:txBody>
          <a:bodyPr lIns="91425" tIns="45700" rIns="91425" bIns="45700" anchor="t" anchorCtr="0">
            <a:noAutofit/>
          </a:bodyPr>
          <a:lstStyle/>
          <a:p>
            <a:pPr>
              <a:buClr>
                <a:schemeClr val="accent1"/>
              </a:buClr>
              <a:buSzPct val="25000"/>
            </a:pPr>
            <a:r>
              <a:rPr lang="en-US" sz="2200" b="1">
                <a:solidFill>
                  <a:schemeClr val="accent1"/>
                </a:solidFill>
                <a:latin typeface="Arial"/>
                <a:ea typeface="Arial"/>
                <a:cs typeface="Arial"/>
                <a:sym typeface="Arial"/>
              </a:rPr>
              <a:t>Expression of feelings and relationships with others</a:t>
            </a:r>
          </a:p>
        </p:txBody>
      </p:sp>
    </p:spTree>
    <p:extLst>
      <p:ext uri="{BB962C8B-B14F-4D97-AF65-F5344CB8AC3E}">
        <p14:creationId xmlns:p14="http://schemas.microsoft.com/office/powerpoint/2010/main" val="1393096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3">
                                            <p:txEl>
                                              <p:pRg st="0" end="0"/>
                                            </p:txEl>
                                          </p:spTgt>
                                        </p:tgtEl>
                                        <p:attrNameLst>
                                          <p:attrName>style.visibility</p:attrName>
                                        </p:attrNameLst>
                                      </p:cBhvr>
                                      <p:to>
                                        <p:strVal val="visible"/>
                                      </p:to>
                                    </p:set>
                                    <p:anim calcmode="lin" valueType="num">
                                      <p:cBhvr additive="base">
                                        <p:cTn id="11" dur="500"/>
                                        <p:tgtEl>
                                          <p:spTgt spid="113">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4">
                                            <p:txEl>
                                              <p:pRg st="0" end="0"/>
                                            </p:txEl>
                                          </p:spTgt>
                                        </p:tgtEl>
                                        <p:attrNameLst>
                                          <p:attrName>style.visibility</p:attrName>
                                        </p:attrNameLst>
                                      </p:cBhvr>
                                      <p:to>
                                        <p:strVal val="visible"/>
                                      </p:to>
                                    </p:set>
                                    <p:animEffect transition="in" filter="fade">
                                      <p:cBhvr>
                                        <p:cTn id="16" dur="500"/>
                                        <p:tgtEl>
                                          <p:spTgt spid="11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0">
                                            <p:txEl>
                                              <p:pRg st="0" end="0"/>
                                            </p:txEl>
                                          </p:spTgt>
                                        </p:tgtEl>
                                        <p:attrNameLst>
                                          <p:attrName>style.visibility</p:attrName>
                                        </p:attrNameLst>
                                      </p:cBhvr>
                                      <p:to>
                                        <p:strVal val="visible"/>
                                      </p:to>
                                    </p:set>
                                    <p:animEffect transition="in" filter="fade">
                                      <p:cBhvr>
                                        <p:cTn id="21" dur="500"/>
                                        <p:tgtEl>
                                          <p:spTgt spid="11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0">
                                            <p:txEl>
                                              <p:pRg st="1" end="1"/>
                                            </p:txEl>
                                          </p:spTgt>
                                        </p:tgtEl>
                                        <p:attrNameLst>
                                          <p:attrName>style.visibility</p:attrName>
                                        </p:attrNameLst>
                                      </p:cBhvr>
                                      <p:to>
                                        <p:strVal val="visible"/>
                                      </p:to>
                                    </p:set>
                                    <p:animEffect transition="in" filter="fade">
                                      <p:cBhvr>
                                        <p:cTn id="26" dur="500"/>
                                        <p:tgtEl>
                                          <p:spTgt spid="110">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0">
                                            <p:txEl>
                                              <p:pRg st="2" end="2"/>
                                            </p:txEl>
                                          </p:spTgt>
                                        </p:tgtEl>
                                        <p:attrNameLst>
                                          <p:attrName>style.visibility</p:attrName>
                                        </p:attrNameLst>
                                      </p:cBhvr>
                                      <p:to>
                                        <p:strVal val="visible"/>
                                      </p:to>
                                    </p:set>
                                    <p:animEffect transition="in" filter="fade">
                                      <p:cBhvr>
                                        <p:cTn id="31" dur="500"/>
                                        <p:tgtEl>
                                          <p:spTgt spid="110">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2">
                                            <p:txEl>
                                              <p:pRg st="0" end="0"/>
                                            </p:txEl>
                                          </p:spTgt>
                                        </p:tgtEl>
                                        <p:attrNameLst>
                                          <p:attrName>style.visibility</p:attrName>
                                        </p:attrNameLst>
                                      </p:cBhvr>
                                      <p:to>
                                        <p:strVal val="visible"/>
                                      </p:to>
                                    </p:set>
                                    <p:animEffect transition="in" filter="fade">
                                      <p:cBhvr>
                                        <p:cTn id="36" dur="500"/>
                                        <p:tgtEl>
                                          <p:spTgt spid="112">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2">
                                            <p:txEl>
                                              <p:pRg st="1" end="1"/>
                                            </p:txEl>
                                          </p:spTgt>
                                        </p:tgtEl>
                                        <p:attrNameLst>
                                          <p:attrName>style.visibility</p:attrName>
                                        </p:attrNameLst>
                                      </p:cBhvr>
                                      <p:to>
                                        <p:strVal val="visible"/>
                                      </p:to>
                                    </p:set>
                                    <p:animEffect transition="in" filter="fade">
                                      <p:cBhvr>
                                        <p:cTn id="41" dur="500"/>
                                        <p:tgtEl>
                                          <p:spTgt spid="112">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2">
                                            <p:txEl>
                                              <p:pRg st="2" end="2"/>
                                            </p:txEl>
                                          </p:spTgt>
                                        </p:tgtEl>
                                        <p:attrNameLst>
                                          <p:attrName>style.visibility</p:attrName>
                                        </p:attrNameLst>
                                      </p:cBhvr>
                                      <p:to>
                                        <p:strVal val="visible"/>
                                      </p:to>
                                    </p:set>
                                    <p:animEffect transition="in" filter="fade">
                                      <p:cBhvr>
                                        <p:cTn id="46" dur="500"/>
                                        <p:tgtEl>
                                          <p:spTgt spid="112">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2">
                                            <p:txEl>
                                              <p:pRg st="3" end="3"/>
                                            </p:txEl>
                                          </p:spTgt>
                                        </p:tgtEl>
                                        <p:attrNameLst>
                                          <p:attrName>style.visibility</p:attrName>
                                        </p:attrNameLst>
                                      </p:cBhvr>
                                      <p:to>
                                        <p:strVal val="visible"/>
                                      </p:to>
                                    </p:set>
                                    <p:animEffect transition="in" filter="fade">
                                      <p:cBhvr>
                                        <p:cTn id="51" dur="500"/>
                                        <p:tgtEl>
                                          <p:spTgt spid="1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286001" y="2078037"/>
            <a:ext cx="8077199" cy="842961"/>
          </a:xfrm>
          <a:prstGeom prst="rect">
            <a:avLst/>
          </a:prstGeom>
          <a:noFill/>
          <a:ln>
            <a:noFill/>
          </a:ln>
        </p:spPr>
        <p:txBody>
          <a:bodyPr vert="horz" lIns="91425" tIns="45700" rIns="91425" bIns="45700" rtlCol="0" anchor="ctr" anchorCtr="0">
            <a:noAutofit/>
          </a:bodyPr>
          <a:lstStyle/>
          <a:p>
            <a:pPr>
              <a:lnSpc>
                <a:spcPct val="8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Newborn Development </a:t>
            </a:r>
            <a:br>
              <a:rPr lang="en-US" sz="4000">
                <a:solidFill>
                  <a:srgbClr val="FF9900"/>
                </a:solidFill>
                <a:latin typeface="Times New Roman"/>
                <a:ea typeface="Times New Roman"/>
                <a:cs typeface="Times New Roman"/>
                <a:sym typeface="Times New Roman"/>
              </a:rPr>
            </a:br>
            <a:r>
              <a:rPr lang="en-US" sz="2800" i="1">
                <a:solidFill>
                  <a:srgbClr val="FF9900"/>
                </a:solidFill>
                <a:latin typeface="Times New Roman"/>
                <a:ea typeface="Times New Roman"/>
                <a:cs typeface="Times New Roman"/>
                <a:sym typeface="Times New Roman"/>
              </a:rPr>
              <a:t>(birth to three months)</a:t>
            </a:r>
            <a:r>
              <a:rPr lang="en-US" sz="4000">
                <a:solidFill>
                  <a:srgbClr val="FF9900"/>
                </a:solidFill>
                <a:latin typeface="Times New Roman"/>
                <a:ea typeface="Times New Roman"/>
                <a:cs typeface="Times New Roman"/>
                <a:sym typeface="Times New Roman"/>
              </a:rPr>
              <a:t> </a:t>
            </a:r>
          </a:p>
        </p:txBody>
      </p:sp>
      <p:sp>
        <p:nvSpPr>
          <p:cNvPr id="120" name="Shape 120"/>
          <p:cNvSpPr txBox="1">
            <a:spLocks noGrp="1"/>
          </p:cNvSpPr>
          <p:nvPr>
            <p:ph sz="half" idx="1"/>
          </p:nvPr>
        </p:nvSpPr>
        <p:spPr>
          <a:xfrm>
            <a:off x="2286000" y="3048001"/>
            <a:ext cx="3276600"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400" b="1">
                <a:solidFill>
                  <a:schemeClr val="accent1"/>
                </a:solidFill>
                <a:latin typeface="Arial"/>
                <a:ea typeface="Arial"/>
                <a:cs typeface="Arial"/>
                <a:sym typeface="Arial"/>
              </a:rPr>
              <a:t>Physically</a:t>
            </a:r>
          </a:p>
          <a:p>
            <a:pPr marL="342900" indent="-342900">
              <a:lnSpc>
                <a:spcPct val="100000"/>
              </a:lnSpc>
              <a:spcBef>
                <a:spcPts val="880"/>
              </a:spcBef>
              <a:buClr>
                <a:srgbClr val="FF0000"/>
              </a:buClr>
              <a:buSzPct val="115000"/>
              <a:buFont typeface="Noto Sans Symbols"/>
              <a:buChar char="▪"/>
            </a:pPr>
            <a:r>
              <a:rPr lang="en-US" sz="2000">
                <a:solidFill>
                  <a:schemeClr val="accent1"/>
                </a:solidFill>
                <a:latin typeface="Arial"/>
                <a:ea typeface="Arial"/>
                <a:cs typeface="Arial"/>
                <a:sym typeface="Arial"/>
              </a:rPr>
              <a:t>Short necks </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Sloping shoulders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Protruding abdomen</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Narrow chests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Weak legs and arms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They are very helpless</a:t>
            </a:r>
          </a:p>
        </p:txBody>
      </p:sp>
      <p:sp>
        <p:nvSpPr>
          <p:cNvPr id="121" name="Shape 121"/>
          <p:cNvSpPr txBox="1">
            <a:spLocks noGrp="1"/>
          </p:cNvSpPr>
          <p:nvPr>
            <p:ph sz="half" idx="2"/>
          </p:nvPr>
        </p:nvSpPr>
        <p:spPr>
          <a:xfrm>
            <a:off x="5638800" y="3124201"/>
            <a:ext cx="4572000" cy="33527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115000"/>
              <a:buFont typeface="Noto Sans Symbols"/>
              <a:buChar char="▪"/>
            </a:pPr>
            <a:r>
              <a:rPr lang="en-US" sz="2000">
                <a:solidFill>
                  <a:schemeClr val="accent1"/>
                </a:solidFill>
                <a:latin typeface="Arial"/>
                <a:ea typeface="Arial"/>
                <a:cs typeface="Arial"/>
                <a:sym typeface="Arial"/>
              </a:rPr>
              <a:t>Respond to touch and warmth </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May kick or cry at air changes, rough textures or moisture</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See patterns in close-up objects</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They see best at an eight-inch distance  </a:t>
            </a:r>
          </a:p>
          <a:p>
            <a:pPr marL="342900" indent="-342900">
              <a:lnSpc>
                <a:spcPct val="100000"/>
              </a:lnSpc>
              <a:spcBef>
                <a:spcPts val="800"/>
              </a:spcBef>
              <a:buClr>
                <a:srgbClr val="FF0000"/>
              </a:buClr>
              <a:buSzPct val="115000"/>
              <a:buFont typeface="Noto Sans Symbols"/>
              <a:buChar char="▪"/>
            </a:pPr>
            <a:r>
              <a:rPr lang="en-US" sz="2000">
                <a:solidFill>
                  <a:schemeClr val="accent1"/>
                </a:solidFill>
                <a:latin typeface="Arial"/>
                <a:ea typeface="Arial"/>
                <a:cs typeface="Arial"/>
                <a:sym typeface="Arial"/>
              </a:rPr>
              <a:t>Communicate by crying and cooing and beginning to smile</a:t>
            </a:r>
          </a:p>
        </p:txBody>
      </p:sp>
      <p:pic>
        <p:nvPicPr>
          <p:cNvPr id="122" name="Shape 122"/>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32219401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9">
                                            <p:txEl>
                                              <p:pRg st="0" end="0"/>
                                            </p:txEl>
                                          </p:spTgt>
                                        </p:tgtEl>
                                        <p:attrNameLst>
                                          <p:attrName>style.visibility</p:attrName>
                                        </p:attrNameLst>
                                      </p:cBhvr>
                                      <p:to>
                                        <p:strVal val="visible"/>
                                      </p:to>
                                    </p:set>
                                    <p:anim calcmode="lin" valueType="num">
                                      <p:cBhvr additive="base">
                                        <p:cTn id="11" dur="500"/>
                                        <p:tgtEl>
                                          <p:spTgt spid="119">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0">
                                            <p:txEl>
                                              <p:pRg st="0" end="0"/>
                                            </p:txEl>
                                          </p:spTgt>
                                        </p:tgtEl>
                                        <p:attrNameLst>
                                          <p:attrName>style.visibility</p:attrName>
                                        </p:attrNameLst>
                                      </p:cBhvr>
                                      <p:to>
                                        <p:strVal val="visible"/>
                                      </p:to>
                                    </p:set>
                                    <p:animEffect transition="in" filter="fade">
                                      <p:cBhvr>
                                        <p:cTn id="16" dur="500"/>
                                        <p:tgtEl>
                                          <p:spTgt spid="12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0">
                                            <p:txEl>
                                              <p:pRg st="1" end="1"/>
                                            </p:txEl>
                                          </p:spTgt>
                                        </p:tgtEl>
                                        <p:attrNameLst>
                                          <p:attrName>style.visibility</p:attrName>
                                        </p:attrNameLst>
                                      </p:cBhvr>
                                      <p:to>
                                        <p:strVal val="visible"/>
                                      </p:to>
                                    </p:set>
                                    <p:animEffect transition="in" filter="fade">
                                      <p:cBhvr>
                                        <p:cTn id="21" dur="500"/>
                                        <p:tgtEl>
                                          <p:spTgt spid="12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0">
                                            <p:txEl>
                                              <p:pRg st="2" end="2"/>
                                            </p:txEl>
                                          </p:spTgt>
                                        </p:tgtEl>
                                        <p:attrNameLst>
                                          <p:attrName>style.visibility</p:attrName>
                                        </p:attrNameLst>
                                      </p:cBhvr>
                                      <p:to>
                                        <p:strVal val="visible"/>
                                      </p:to>
                                    </p:set>
                                    <p:animEffect transition="in" filter="fade">
                                      <p:cBhvr>
                                        <p:cTn id="26" dur="500"/>
                                        <p:tgtEl>
                                          <p:spTgt spid="120">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0">
                                            <p:txEl>
                                              <p:pRg st="3" end="3"/>
                                            </p:txEl>
                                          </p:spTgt>
                                        </p:tgtEl>
                                        <p:attrNameLst>
                                          <p:attrName>style.visibility</p:attrName>
                                        </p:attrNameLst>
                                      </p:cBhvr>
                                      <p:to>
                                        <p:strVal val="visible"/>
                                      </p:to>
                                    </p:set>
                                    <p:animEffect transition="in" filter="fade">
                                      <p:cBhvr>
                                        <p:cTn id="31" dur="500"/>
                                        <p:tgtEl>
                                          <p:spTgt spid="120">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0">
                                            <p:txEl>
                                              <p:pRg st="4" end="4"/>
                                            </p:txEl>
                                          </p:spTgt>
                                        </p:tgtEl>
                                        <p:attrNameLst>
                                          <p:attrName>style.visibility</p:attrName>
                                        </p:attrNameLst>
                                      </p:cBhvr>
                                      <p:to>
                                        <p:strVal val="visible"/>
                                      </p:to>
                                    </p:set>
                                    <p:animEffect transition="in" filter="fade">
                                      <p:cBhvr>
                                        <p:cTn id="36" dur="500"/>
                                        <p:tgtEl>
                                          <p:spTgt spid="120">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0">
                                            <p:txEl>
                                              <p:pRg st="5" end="5"/>
                                            </p:txEl>
                                          </p:spTgt>
                                        </p:tgtEl>
                                        <p:attrNameLst>
                                          <p:attrName>style.visibility</p:attrName>
                                        </p:attrNameLst>
                                      </p:cBhvr>
                                      <p:to>
                                        <p:strVal val="visible"/>
                                      </p:to>
                                    </p:set>
                                    <p:animEffect transition="in" filter="fade">
                                      <p:cBhvr>
                                        <p:cTn id="41" dur="500"/>
                                        <p:tgtEl>
                                          <p:spTgt spid="120">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0">
                                            <p:txEl>
                                              <p:pRg st="6" end="6"/>
                                            </p:txEl>
                                          </p:spTgt>
                                        </p:tgtEl>
                                        <p:attrNameLst>
                                          <p:attrName>style.visibility</p:attrName>
                                        </p:attrNameLst>
                                      </p:cBhvr>
                                      <p:to>
                                        <p:strVal val="visible"/>
                                      </p:to>
                                    </p:set>
                                    <p:animEffect transition="in" filter="fade">
                                      <p:cBhvr>
                                        <p:cTn id="46" dur="500"/>
                                        <p:tgtEl>
                                          <p:spTgt spid="120">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1">
                                            <p:txEl>
                                              <p:pRg st="0" end="0"/>
                                            </p:txEl>
                                          </p:spTgt>
                                        </p:tgtEl>
                                        <p:attrNameLst>
                                          <p:attrName>style.visibility</p:attrName>
                                        </p:attrNameLst>
                                      </p:cBhvr>
                                      <p:to>
                                        <p:strVal val="visible"/>
                                      </p:to>
                                    </p:set>
                                    <p:animEffect transition="in" filter="fade">
                                      <p:cBhvr>
                                        <p:cTn id="51" dur="500"/>
                                        <p:tgtEl>
                                          <p:spTgt spid="121">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1">
                                            <p:txEl>
                                              <p:pRg st="1" end="1"/>
                                            </p:txEl>
                                          </p:spTgt>
                                        </p:tgtEl>
                                        <p:attrNameLst>
                                          <p:attrName>style.visibility</p:attrName>
                                        </p:attrNameLst>
                                      </p:cBhvr>
                                      <p:to>
                                        <p:strVal val="visible"/>
                                      </p:to>
                                    </p:set>
                                    <p:animEffect transition="in" filter="fade">
                                      <p:cBhvr>
                                        <p:cTn id="56" dur="500"/>
                                        <p:tgtEl>
                                          <p:spTgt spid="121">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21">
                                            <p:txEl>
                                              <p:pRg st="2" end="2"/>
                                            </p:txEl>
                                          </p:spTgt>
                                        </p:tgtEl>
                                        <p:attrNameLst>
                                          <p:attrName>style.visibility</p:attrName>
                                        </p:attrNameLst>
                                      </p:cBhvr>
                                      <p:to>
                                        <p:strVal val="visible"/>
                                      </p:to>
                                    </p:set>
                                    <p:animEffect transition="in" filter="fade">
                                      <p:cBhvr>
                                        <p:cTn id="61" dur="500"/>
                                        <p:tgtEl>
                                          <p:spTgt spid="121">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121">
                                            <p:txEl>
                                              <p:pRg st="3" end="3"/>
                                            </p:txEl>
                                          </p:spTgt>
                                        </p:tgtEl>
                                        <p:attrNameLst>
                                          <p:attrName>style.visibility</p:attrName>
                                        </p:attrNameLst>
                                      </p:cBhvr>
                                      <p:to>
                                        <p:strVal val="visible"/>
                                      </p:to>
                                    </p:set>
                                    <p:animEffect transition="in" filter="fade">
                                      <p:cBhvr>
                                        <p:cTn id="66" dur="500"/>
                                        <p:tgtEl>
                                          <p:spTgt spid="121">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21">
                                            <p:txEl>
                                              <p:pRg st="4" end="4"/>
                                            </p:txEl>
                                          </p:spTgt>
                                        </p:tgtEl>
                                        <p:attrNameLst>
                                          <p:attrName>style.visibility</p:attrName>
                                        </p:attrNameLst>
                                      </p:cBhvr>
                                      <p:to>
                                        <p:strVal val="visible"/>
                                      </p:to>
                                    </p:set>
                                    <p:animEffect transition="in" filter="fade">
                                      <p:cBhvr>
                                        <p:cTn id="71" dur="500"/>
                                        <p:tgtEl>
                                          <p:spTgt spid="1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286000" y="1905001"/>
            <a:ext cx="7483474" cy="842961"/>
          </a:xfrm>
          <a:prstGeom prst="rect">
            <a:avLst/>
          </a:prstGeom>
          <a:noFill/>
          <a:ln>
            <a:noFill/>
          </a:ln>
        </p:spPr>
        <p:txBody>
          <a:bodyPr vert="horz" lIns="91425" tIns="45700" rIns="91425" bIns="45700" rtlCol="0" anchor="ctr" anchorCtr="0">
            <a:noAutofit/>
          </a:bodyPr>
          <a:lstStyle/>
          <a:p>
            <a:pPr>
              <a:lnSpc>
                <a:spcPct val="100000"/>
              </a:lnSpc>
              <a:spcBef>
                <a:spcPts val="0"/>
              </a:spcBef>
              <a:buClr>
                <a:srgbClr val="FF9900"/>
              </a:buClr>
              <a:buSzPct val="25000"/>
            </a:pPr>
            <a:r>
              <a:rPr lang="en-US" sz="4000">
                <a:solidFill>
                  <a:srgbClr val="FF9900"/>
                </a:solidFill>
                <a:latin typeface="Times New Roman"/>
                <a:ea typeface="Times New Roman"/>
                <a:cs typeface="Times New Roman"/>
                <a:sym typeface="Times New Roman"/>
              </a:rPr>
              <a:t>Reflexes of Newborns </a:t>
            </a:r>
          </a:p>
        </p:txBody>
      </p:sp>
      <p:sp>
        <p:nvSpPr>
          <p:cNvPr id="128" name="Shape 128"/>
          <p:cNvSpPr txBox="1">
            <a:spLocks noGrp="1"/>
          </p:cNvSpPr>
          <p:nvPr>
            <p:ph sz="half" idx="1"/>
          </p:nvPr>
        </p:nvSpPr>
        <p:spPr>
          <a:xfrm>
            <a:off x="2286000" y="2743201"/>
            <a:ext cx="3886200" cy="35813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000" b="1">
                <a:solidFill>
                  <a:schemeClr val="accent1"/>
                </a:solidFill>
                <a:latin typeface="Arial"/>
                <a:ea typeface="Arial"/>
                <a:cs typeface="Arial"/>
                <a:sym typeface="Arial"/>
              </a:rPr>
              <a:t>Rooting Reflex:</a:t>
            </a:r>
            <a:r>
              <a:rPr lang="en-US" sz="1800">
                <a:solidFill>
                  <a:schemeClr val="accent1"/>
                </a:solidFill>
                <a:latin typeface="Arial"/>
                <a:ea typeface="Arial"/>
                <a:cs typeface="Arial"/>
                <a:sym typeface="Arial"/>
              </a:rPr>
              <a:t>  </a:t>
            </a:r>
          </a:p>
          <a:p>
            <a:pPr marL="342900" indent="-342900">
              <a:lnSpc>
                <a:spcPct val="100000"/>
              </a:lnSpc>
              <a:spcBef>
                <a:spcPts val="760"/>
              </a:spcBef>
              <a:buClr>
                <a:srgbClr val="FF0000"/>
              </a:buClr>
              <a:buSzPct val="115000"/>
              <a:buFont typeface="Noto Sans Symbols"/>
              <a:buChar char="▪"/>
            </a:pPr>
            <a:r>
              <a:rPr lang="en-US" sz="1800">
                <a:solidFill>
                  <a:schemeClr val="accent1"/>
                </a:solidFill>
                <a:latin typeface="Arial"/>
                <a:ea typeface="Arial"/>
                <a:cs typeface="Arial"/>
                <a:sym typeface="Arial"/>
              </a:rPr>
              <a:t>When the newborn’s cheek is stroked, they turn their head toward the touch and open their mouth and start sucking in search of food.</a:t>
            </a:r>
          </a:p>
          <a:p>
            <a:pPr marL="342900" indent="-342900">
              <a:lnSpc>
                <a:spcPct val="100000"/>
              </a:lnSpc>
              <a:spcBef>
                <a:spcPts val="840"/>
              </a:spcBef>
              <a:buClr>
                <a:srgbClr val="FF0000"/>
              </a:buClr>
              <a:buSzPct val="25000"/>
              <a:buNone/>
            </a:pPr>
            <a:r>
              <a:rPr lang="en-US" sz="2000" b="1">
                <a:solidFill>
                  <a:schemeClr val="accent1"/>
                </a:solidFill>
                <a:latin typeface="Arial"/>
                <a:ea typeface="Arial"/>
                <a:cs typeface="Arial"/>
                <a:sym typeface="Arial"/>
              </a:rPr>
              <a:t>Grasping Reflex:</a:t>
            </a:r>
            <a:r>
              <a:rPr lang="en-US" sz="2400">
                <a:solidFill>
                  <a:schemeClr val="accent1"/>
                </a:solidFill>
                <a:latin typeface="Arial"/>
                <a:ea typeface="Arial"/>
                <a:cs typeface="Arial"/>
                <a:sym typeface="Arial"/>
              </a:rPr>
              <a:t>  </a:t>
            </a:r>
          </a:p>
          <a:p>
            <a:pPr marL="342900" indent="-342900">
              <a:lnSpc>
                <a:spcPct val="100000"/>
              </a:lnSpc>
              <a:spcBef>
                <a:spcPts val="840"/>
              </a:spcBef>
              <a:buClr>
                <a:srgbClr val="FF0000"/>
              </a:buClr>
              <a:buSzPct val="115000"/>
              <a:buFont typeface="Noto Sans Symbols"/>
              <a:buChar char="▪"/>
            </a:pPr>
            <a:r>
              <a:rPr lang="en-US" sz="1800">
                <a:solidFill>
                  <a:schemeClr val="accent1"/>
                </a:solidFill>
                <a:latin typeface="Arial"/>
                <a:ea typeface="Arial"/>
                <a:cs typeface="Arial"/>
                <a:sym typeface="Arial"/>
              </a:rPr>
              <a:t>When the inside of the palm is touched, babies grasp a finger tightly.</a:t>
            </a:r>
          </a:p>
        </p:txBody>
      </p:sp>
      <p:sp>
        <p:nvSpPr>
          <p:cNvPr id="129" name="Shape 129"/>
          <p:cNvSpPr txBox="1">
            <a:spLocks noGrp="1"/>
          </p:cNvSpPr>
          <p:nvPr>
            <p:ph sz="half" idx="2"/>
          </p:nvPr>
        </p:nvSpPr>
        <p:spPr>
          <a:xfrm>
            <a:off x="6248401" y="2743201"/>
            <a:ext cx="4190999" cy="3581399"/>
          </a:xfrm>
          <a:prstGeom prst="rect">
            <a:avLst/>
          </a:prstGeom>
          <a:noFill/>
          <a:ln>
            <a:noFill/>
          </a:ln>
        </p:spPr>
        <p:txBody>
          <a:bodyPr vert="horz" lIns="91425" tIns="45700" rIns="91425" bIns="45700" rtlCol="0" anchor="t" anchorCtr="0">
            <a:noAutofit/>
          </a:bodyPr>
          <a:lstStyle/>
          <a:p>
            <a:pPr marL="342900" indent="-342900">
              <a:lnSpc>
                <a:spcPct val="100000"/>
              </a:lnSpc>
              <a:spcBef>
                <a:spcPts val="0"/>
              </a:spcBef>
              <a:buClr>
                <a:srgbClr val="FF0000"/>
              </a:buClr>
              <a:buSzPct val="25000"/>
              <a:buNone/>
            </a:pPr>
            <a:r>
              <a:rPr lang="en-US" sz="2000" b="1">
                <a:solidFill>
                  <a:schemeClr val="accent1"/>
                </a:solidFill>
                <a:latin typeface="Arial"/>
                <a:ea typeface="Arial"/>
                <a:cs typeface="Arial"/>
                <a:sym typeface="Arial"/>
              </a:rPr>
              <a:t>Startle Reflex:</a:t>
            </a:r>
            <a:r>
              <a:rPr lang="en-US" sz="2000">
                <a:solidFill>
                  <a:schemeClr val="accent1"/>
                </a:solidFill>
                <a:latin typeface="Arial"/>
                <a:ea typeface="Arial"/>
                <a:cs typeface="Arial"/>
                <a:sym typeface="Arial"/>
              </a:rPr>
              <a:t>  </a:t>
            </a:r>
          </a:p>
          <a:p>
            <a:pPr marL="342900" indent="-342900">
              <a:lnSpc>
                <a:spcPct val="100000"/>
              </a:lnSpc>
              <a:spcBef>
                <a:spcPts val="760"/>
              </a:spcBef>
              <a:buClr>
                <a:srgbClr val="FF0000"/>
              </a:buClr>
              <a:buSzPct val="115000"/>
              <a:buFont typeface="Noto Sans Symbols"/>
              <a:buChar char="▪"/>
            </a:pPr>
            <a:r>
              <a:rPr lang="en-US" sz="1800">
                <a:solidFill>
                  <a:schemeClr val="accent1"/>
                </a:solidFill>
                <a:latin typeface="Arial"/>
                <a:ea typeface="Arial"/>
                <a:cs typeface="Arial"/>
                <a:sym typeface="Arial"/>
              </a:rPr>
              <a:t>When a baby is put down, held away, or hears a loud noise, a baby throws out their arms, draw back their head and stretch out their legs in response.</a:t>
            </a:r>
          </a:p>
          <a:p>
            <a:pPr marL="342900" indent="-342900">
              <a:lnSpc>
                <a:spcPct val="100000"/>
              </a:lnSpc>
              <a:spcBef>
                <a:spcPts val="760"/>
              </a:spcBef>
              <a:buClr>
                <a:srgbClr val="FF0000"/>
              </a:buClr>
              <a:buSzPct val="25000"/>
              <a:buNone/>
            </a:pPr>
            <a:r>
              <a:rPr lang="en-US" sz="2000" b="1">
                <a:solidFill>
                  <a:schemeClr val="accent1"/>
                </a:solidFill>
                <a:latin typeface="Arial"/>
                <a:ea typeface="Arial"/>
                <a:cs typeface="Arial"/>
                <a:sym typeface="Arial"/>
              </a:rPr>
              <a:t>Babinski Reflex:</a:t>
            </a:r>
            <a:r>
              <a:rPr lang="en-US" sz="2000">
                <a:solidFill>
                  <a:schemeClr val="accent1"/>
                </a:solidFill>
                <a:latin typeface="Arial"/>
                <a:ea typeface="Arial"/>
                <a:cs typeface="Arial"/>
                <a:sym typeface="Arial"/>
              </a:rPr>
              <a:t>  </a:t>
            </a:r>
          </a:p>
          <a:p>
            <a:pPr marL="342900" indent="-342900">
              <a:lnSpc>
                <a:spcPct val="100000"/>
              </a:lnSpc>
              <a:spcBef>
                <a:spcPts val="760"/>
              </a:spcBef>
              <a:buClr>
                <a:srgbClr val="FF0000"/>
              </a:buClr>
              <a:buSzPct val="115000"/>
              <a:buFont typeface="Noto Sans Symbols"/>
              <a:buChar char="▪"/>
            </a:pPr>
            <a:r>
              <a:rPr lang="en-US" sz="1800">
                <a:solidFill>
                  <a:schemeClr val="accent1"/>
                </a:solidFill>
                <a:latin typeface="Arial"/>
                <a:ea typeface="Arial"/>
                <a:cs typeface="Arial"/>
                <a:sym typeface="Arial"/>
              </a:rPr>
              <a:t>Babies extend their toes when the soles of their feet are stroked.</a:t>
            </a:r>
            <a:r>
              <a:rPr lang="en-US" sz="1400">
                <a:solidFill>
                  <a:srgbClr val="000000"/>
                </a:solidFill>
                <a:latin typeface="Arial"/>
                <a:ea typeface="Arial"/>
                <a:cs typeface="Arial"/>
                <a:sym typeface="Arial"/>
              </a:rPr>
              <a:t> </a:t>
            </a:r>
          </a:p>
        </p:txBody>
      </p:sp>
      <p:pic>
        <p:nvPicPr>
          <p:cNvPr id="130" name="Shape 130"/>
          <p:cNvPicPr preferRelativeResize="0"/>
          <p:nvPr/>
        </p:nvPicPr>
        <p:blipFill rotWithShape="1">
          <a:blip r:embed="rId3">
            <a:alphaModFix/>
          </a:blip>
          <a:srcRect/>
          <a:stretch/>
        </p:blipFill>
        <p:spPr>
          <a:xfrm>
            <a:off x="1524000" y="1"/>
            <a:ext cx="5060950" cy="2054225"/>
          </a:xfrm>
          <a:prstGeom prst="rect">
            <a:avLst/>
          </a:prstGeom>
          <a:noFill/>
          <a:ln>
            <a:noFill/>
          </a:ln>
        </p:spPr>
      </p:pic>
    </p:spTree>
    <p:extLst>
      <p:ext uri="{BB962C8B-B14F-4D97-AF65-F5344CB8AC3E}">
        <p14:creationId xmlns:p14="http://schemas.microsoft.com/office/powerpoint/2010/main" val="19629393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7">
                                            <p:txEl>
                                              <p:pRg st="0" end="0"/>
                                            </p:txEl>
                                          </p:spTgt>
                                        </p:tgtEl>
                                        <p:attrNameLst>
                                          <p:attrName>style.visibility</p:attrName>
                                        </p:attrNameLst>
                                      </p:cBhvr>
                                      <p:to>
                                        <p:strVal val="visible"/>
                                      </p:to>
                                    </p:set>
                                    <p:anim calcmode="lin" valueType="num">
                                      <p:cBhvr additive="base">
                                        <p:cTn id="11" dur="500"/>
                                        <p:tgtEl>
                                          <p:spTgt spid="127">
                                            <p:txEl>
                                              <p:pRg st="0" end="0"/>
                                            </p:txEl>
                                          </p:spTgt>
                                        </p:tgtEl>
                                        <p:attrNameLst>
                                          <p:attrName>ppt_x</p:attrName>
                                        </p:attrNameLst>
                                      </p:cBhvr>
                                      <p:tavLst>
                                        <p:tav tm="0">
                                          <p:val>
                                            <p:strVal val="#ppt_x-1"/>
                                          </p:val>
                                        </p:tav>
                                        <p:tav tm="100000">
                                          <p:val>
                                            <p:strVal val="#ppt_x"/>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28">
                                            <p:txEl>
                                              <p:pRg st="0" end="0"/>
                                            </p:txEl>
                                          </p:spTgt>
                                        </p:tgtEl>
                                        <p:attrNameLst>
                                          <p:attrName>style.visibility</p:attrName>
                                        </p:attrNameLst>
                                      </p:cBhvr>
                                      <p:to>
                                        <p:strVal val="visible"/>
                                      </p:to>
                                    </p:set>
                                    <p:animEffect transition="in" filter="fade">
                                      <p:cBhvr>
                                        <p:cTn id="16" dur="500"/>
                                        <p:tgtEl>
                                          <p:spTgt spid="12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8">
                                            <p:txEl>
                                              <p:pRg st="1" end="1"/>
                                            </p:txEl>
                                          </p:spTgt>
                                        </p:tgtEl>
                                        <p:attrNameLst>
                                          <p:attrName>style.visibility</p:attrName>
                                        </p:attrNameLst>
                                      </p:cBhvr>
                                      <p:to>
                                        <p:strVal val="visible"/>
                                      </p:to>
                                    </p:set>
                                    <p:animEffect transition="in" filter="fade">
                                      <p:cBhvr>
                                        <p:cTn id="21" dur="500"/>
                                        <p:tgtEl>
                                          <p:spTgt spid="12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8">
                                            <p:txEl>
                                              <p:pRg st="2" end="2"/>
                                            </p:txEl>
                                          </p:spTgt>
                                        </p:tgtEl>
                                        <p:attrNameLst>
                                          <p:attrName>style.visibility</p:attrName>
                                        </p:attrNameLst>
                                      </p:cBhvr>
                                      <p:to>
                                        <p:strVal val="visible"/>
                                      </p:to>
                                    </p:set>
                                    <p:animEffect transition="in" filter="fade">
                                      <p:cBhvr>
                                        <p:cTn id="26" dur="500"/>
                                        <p:tgtEl>
                                          <p:spTgt spid="128">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8">
                                            <p:txEl>
                                              <p:pRg st="3" end="3"/>
                                            </p:txEl>
                                          </p:spTgt>
                                        </p:tgtEl>
                                        <p:attrNameLst>
                                          <p:attrName>style.visibility</p:attrName>
                                        </p:attrNameLst>
                                      </p:cBhvr>
                                      <p:to>
                                        <p:strVal val="visible"/>
                                      </p:to>
                                    </p:set>
                                    <p:animEffect transition="in" filter="fade">
                                      <p:cBhvr>
                                        <p:cTn id="31" dur="500"/>
                                        <p:tgtEl>
                                          <p:spTgt spid="128">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9">
                                            <p:txEl>
                                              <p:pRg st="0" end="0"/>
                                            </p:txEl>
                                          </p:spTgt>
                                        </p:tgtEl>
                                        <p:attrNameLst>
                                          <p:attrName>style.visibility</p:attrName>
                                        </p:attrNameLst>
                                      </p:cBhvr>
                                      <p:to>
                                        <p:strVal val="visible"/>
                                      </p:to>
                                    </p:set>
                                    <p:animEffect transition="in" filter="fade">
                                      <p:cBhvr>
                                        <p:cTn id="36" dur="500"/>
                                        <p:tgtEl>
                                          <p:spTgt spid="12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9">
                                            <p:txEl>
                                              <p:pRg st="1" end="1"/>
                                            </p:txEl>
                                          </p:spTgt>
                                        </p:tgtEl>
                                        <p:attrNameLst>
                                          <p:attrName>style.visibility</p:attrName>
                                        </p:attrNameLst>
                                      </p:cBhvr>
                                      <p:to>
                                        <p:strVal val="visible"/>
                                      </p:to>
                                    </p:set>
                                    <p:animEffect transition="in" filter="fade">
                                      <p:cBhvr>
                                        <p:cTn id="41" dur="500"/>
                                        <p:tgtEl>
                                          <p:spTgt spid="129">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29">
                                            <p:txEl>
                                              <p:pRg st="2" end="2"/>
                                            </p:txEl>
                                          </p:spTgt>
                                        </p:tgtEl>
                                        <p:attrNameLst>
                                          <p:attrName>style.visibility</p:attrName>
                                        </p:attrNameLst>
                                      </p:cBhvr>
                                      <p:to>
                                        <p:strVal val="visible"/>
                                      </p:to>
                                    </p:set>
                                    <p:animEffect transition="in" filter="fade">
                                      <p:cBhvr>
                                        <p:cTn id="46" dur="500"/>
                                        <p:tgtEl>
                                          <p:spTgt spid="129">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29">
                                            <p:txEl>
                                              <p:pRg st="3" end="3"/>
                                            </p:txEl>
                                          </p:spTgt>
                                        </p:tgtEl>
                                        <p:attrNameLst>
                                          <p:attrName>style.visibility</p:attrName>
                                        </p:attrNameLst>
                                      </p:cBhvr>
                                      <p:to>
                                        <p:strVal val="visible"/>
                                      </p:to>
                                    </p:set>
                                    <p:animEffect transition="in" filter="fade">
                                      <p:cBhvr>
                                        <p:cTn id="51" dur="500"/>
                                        <p:tgtEl>
                                          <p:spTgt spid="1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TotalTime>
  <Words>1221</Words>
  <Application>Microsoft Office PowerPoint</Application>
  <PresentationFormat>Widescreen</PresentationFormat>
  <Paragraphs>191</Paragraphs>
  <Slides>24</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Noto Sans Symbols</vt:lpstr>
      <vt:lpstr>Times New Roman</vt:lpstr>
      <vt:lpstr>Trebuchet MS</vt:lpstr>
      <vt:lpstr>Wingdings 3</vt:lpstr>
      <vt:lpstr>Facet</vt:lpstr>
      <vt:lpstr>Ages &amp; Stages Child Development</vt:lpstr>
      <vt:lpstr>PowerPoint Presentation</vt:lpstr>
      <vt:lpstr>Significance  of this Study</vt:lpstr>
      <vt:lpstr>PowerPoint Presentation</vt:lpstr>
      <vt:lpstr>Stage Names and Age Ranges </vt:lpstr>
      <vt:lpstr>Types of Growth &amp; Development</vt:lpstr>
      <vt:lpstr>Emotional and Social Development</vt:lpstr>
      <vt:lpstr>Newborn Development  (birth to three months) </vt:lpstr>
      <vt:lpstr>Reflexes of Newborns </vt:lpstr>
      <vt:lpstr>Newborn Care Giving Guidelines</vt:lpstr>
      <vt:lpstr>PowerPoint Presentation</vt:lpstr>
      <vt:lpstr>Infant Development (cont.)</vt:lpstr>
      <vt:lpstr>Infant Development (cont.)</vt:lpstr>
      <vt:lpstr>Infant Care Giving Guidelines</vt:lpstr>
      <vt:lpstr>Toddlers Development  (one to three years)</vt:lpstr>
      <vt:lpstr>Toddlers Development (cont.)</vt:lpstr>
      <vt:lpstr>Toddlers Development (cont.)</vt:lpstr>
      <vt:lpstr>Toddler Care Giving Guidelines</vt:lpstr>
      <vt:lpstr>PowerPoint Presentation</vt:lpstr>
      <vt:lpstr>Preschoolers Development (cont.)</vt:lpstr>
      <vt:lpstr>Preschoolers Development (cont.)</vt:lpstr>
      <vt:lpstr>Preschoolers Care Giving Guidelines</vt:lpstr>
      <vt:lpstr>PowerPoint Presentation</vt:lpstr>
      <vt:lpstr>School Age Children Development (cont.)</vt:lpstr>
    </vt:vector>
  </TitlesOfParts>
  <Company>Mount Sinai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Pomponio, Gianna</dc:creator>
  <cp:lastModifiedBy>Pomponio, Gianna</cp:lastModifiedBy>
  <cp:revision>3</cp:revision>
  <dcterms:created xsi:type="dcterms:W3CDTF">2016-10-11T15:03:12Z</dcterms:created>
  <dcterms:modified xsi:type="dcterms:W3CDTF">2016-10-11T15:45:01Z</dcterms:modified>
</cp:coreProperties>
</file>