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7" r:id="rId2"/>
    <p:sldId id="323" r:id="rId3"/>
    <p:sldId id="290" r:id="rId4"/>
    <p:sldId id="319" r:id="rId5"/>
    <p:sldId id="320" r:id="rId6"/>
    <p:sldId id="315" r:id="rId7"/>
    <p:sldId id="317" r:id="rId8"/>
    <p:sldId id="298" r:id="rId9"/>
    <p:sldId id="292" r:id="rId10"/>
    <p:sldId id="325" r:id="rId11"/>
    <p:sldId id="326" r:id="rId12"/>
    <p:sldId id="293" r:id="rId13"/>
  </p:sldIdLst>
  <p:sldSz cx="9144000" cy="6858000" type="screen4x3"/>
  <p:notesSz cx="700405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CC31"/>
    <a:srgbClr val="B50804"/>
    <a:srgbClr val="B5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728" autoAdjust="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341" y="0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/>
          <a:lstStyle>
            <a:lvl1pPr algn="r">
              <a:defRPr sz="1200"/>
            </a:lvl1pPr>
          </a:lstStyle>
          <a:p>
            <a:fld id="{7D3D09AE-A1FE-4D2D-BD8A-8B7C319B9DC5}" type="datetimeFigureOut">
              <a:rPr lang="en-US" smtClean="0"/>
              <a:t>9/11/2015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341" y="8829967"/>
            <a:ext cx="3035088" cy="464820"/>
          </a:xfrm>
          <a:prstGeom prst="rect">
            <a:avLst/>
          </a:prstGeom>
        </p:spPr>
        <p:txBody>
          <a:bodyPr vert="horz" lIns="93141" tIns="46570" rIns="93141" bIns="46570" rtlCol="0" anchor="b"/>
          <a:lstStyle>
            <a:lvl1pPr algn="r">
              <a:defRPr sz="1200"/>
            </a:lvl1pPr>
          </a:lstStyle>
          <a:p>
            <a:fld id="{503ADE85-425A-4CF0-916F-DC4654F314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9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08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341" y="0"/>
            <a:ext cx="303508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405" y="4415790"/>
            <a:ext cx="560324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508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341" y="8829967"/>
            <a:ext cx="3035088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41" tIns="46570" rIns="93141" bIns="4657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EDB5F8-F296-4174-91D2-586D615932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7728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56769" indent="-291065">
              <a:defRPr sz="2400">
                <a:solidFill>
                  <a:schemeClr val="tx1"/>
                </a:solidFill>
                <a:latin typeface="Times"/>
              </a:defRPr>
            </a:lvl2pPr>
            <a:lvl3pPr marL="1164260" indent="-232852">
              <a:defRPr sz="2400">
                <a:solidFill>
                  <a:schemeClr val="tx1"/>
                </a:solidFill>
                <a:latin typeface="Times"/>
              </a:defRPr>
            </a:lvl3pPr>
            <a:lvl4pPr marL="1629964" indent="-232852">
              <a:defRPr sz="2400">
                <a:solidFill>
                  <a:schemeClr val="tx1"/>
                </a:solidFill>
                <a:latin typeface="Times"/>
              </a:defRPr>
            </a:lvl4pPr>
            <a:lvl5pPr marL="2095668" indent="-232852">
              <a:defRPr sz="2400">
                <a:solidFill>
                  <a:schemeClr val="tx1"/>
                </a:solidFill>
                <a:latin typeface="Times"/>
              </a:defRPr>
            </a:lvl5pPr>
            <a:lvl6pPr marL="2561372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027075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92779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958483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9320CBE2-A5DA-4EB2-9BF7-25C77F16D293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91167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56769" indent="-291065">
              <a:defRPr sz="2400">
                <a:solidFill>
                  <a:schemeClr val="tx1"/>
                </a:solidFill>
                <a:latin typeface="Times"/>
              </a:defRPr>
            </a:lvl2pPr>
            <a:lvl3pPr marL="1164260" indent="-232852">
              <a:defRPr sz="2400">
                <a:solidFill>
                  <a:schemeClr val="tx1"/>
                </a:solidFill>
                <a:latin typeface="Times"/>
              </a:defRPr>
            </a:lvl3pPr>
            <a:lvl4pPr marL="1629964" indent="-232852">
              <a:defRPr sz="2400">
                <a:solidFill>
                  <a:schemeClr val="tx1"/>
                </a:solidFill>
                <a:latin typeface="Times"/>
              </a:defRPr>
            </a:lvl4pPr>
            <a:lvl5pPr marL="2095668" indent="-232852">
              <a:defRPr sz="2400">
                <a:solidFill>
                  <a:schemeClr val="tx1"/>
                </a:solidFill>
                <a:latin typeface="Times"/>
              </a:defRPr>
            </a:lvl5pPr>
            <a:lvl6pPr marL="2561372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027075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92779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958483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63380501-B220-4D73-91E6-A24A89FBFEBA}" type="slidenum">
              <a:rPr lang="en-US" sz="1200"/>
              <a:pPr/>
              <a:t>3</a:t>
            </a:fld>
            <a:endParaRPr lang="en-US" sz="1200" dirty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5415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56769" indent="-291065">
              <a:defRPr sz="2400">
                <a:solidFill>
                  <a:schemeClr val="tx1"/>
                </a:solidFill>
                <a:latin typeface="Times"/>
              </a:defRPr>
            </a:lvl2pPr>
            <a:lvl3pPr marL="1164260" indent="-232852">
              <a:defRPr sz="2400">
                <a:solidFill>
                  <a:schemeClr val="tx1"/>
                </a:solidFill>
                <a:latin typeface="Times"/>
              </a:defRPr>
            </a:lvl3pPr>
            <a:lvl4pPr marL="1629964" indent="-232852">
              <a:defRPr sz="2400">
                <a:solidFill>
                  <a:schemeClr val="tx1"/>
                </a:solidFill>
                <a:latin typeface="Times"/>
              </a:defRPr>
            </a:lvl4pPr>
            <a:lvl5pPr marL="2095668" indent="-232852">
              <a:defRPr sz="2400">
                <a:solidFill>
                  <a:schemeClr val="tx1"/>
                </a:solidFill>
                <a:latin typeface="Times"/>
              </a:defRPr>
            </a:lvl5pPr>
            <a:lvl6pPr marL="2561372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027075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92779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958483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9D9B03D9-6CDE-4A98-A78D-8B8EE013D2B4}" type="slidenum">
              <a:rPr lang="en-US" sz="1200"/>
              <a:pPr/>
              <a:t>6</a:t>
            </a:fld>
            <a:endParaRPr lang="en-US" sz="1200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2681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56769" indent="-291065">
              <a:defRPr sz="2400">
                <a:solidFill>
                  <a:schemeClr val="tx1"/>
                </a:solidFill>
                <a:latin typeface="Times"/>
              </a:defRPr>
            </a:lvl2pPr>
            <a:lvl3pPr marL="1164260" indent="-232852">
              <a:defRPr sz="2400">
                <a:solidFill>
                  <a:schemeClr val="tx1"/>
                </a:solidFill>
                <a:latin typeface="Times"/>
              </a:defRPr>
            </a:lvl3pPr>
            <a:lvl4pPr marL="1629964" indent="-232852">
              <a:defRPr sz="2400">
                <a:solidFill>
                  <a:schemeClr val="tx1"/>
                </a:solidFill>
                <a:latin typeface="Times"/>
              </a:defRPr>
            </a:lvl4pPr>
            <a:lvl5pPr marL="2095668" indent="-232852">
              <a:defRPr sz="2400">
                <a:solidFill>
                  <a:schemeClr val="tx1"/>
                </a:solidFill>
                <a:latin typeface="Times"/>
              </a:defRPr>
            </a:lvl5pPr>
            <a:lvl6pPr marL="2561372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027075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92779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958483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E063ACB7-E3D9-45D4-88E2-756D74C02051}" type="slidenum">
              <a:rPr lang="en-US" sz="1200"/>
              <a:pPr/>
              <a:t>7</a:t>
            </a:fld>
            <a:endParaRPr lang="en-US" sz="1200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51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56769" indent="-291065">
              <a:defRPr sz="2400">
                <a:solidFill>
                  <a:schemeClr val="tx1"/>
                </a:solidFill>
                <a:latin typeface="Times"/>
              </a:defRPr>
            </a:lvl2pPr>
            <a:lvl3pPr marL="1164260" indent="-232852">
              <a:defRPr sz="2400">
                <a:solidFill>
                  <a:schemeClr val="tx1"/>
                </a:solidFill>
                <a:latin typeface="Times"/>
              </a:defRPr>
            </a:lvl3pPr>
            <a:lvl4pPr marL="1629964" indent="-232852">
              <a:defRPr sz="2400">
                <a:solidFill>
                  <a:schemeClr val="tx1"/>
                </a:solidFill>
                <a:latin typeface="Times"/>
              </a:defRPr>
            </a:lvl4pPr>
            <a:lvl5pPr marL="2095668" indent="-232852">
              <a:defRPr sz="2400">
                <a:solidFill>
                  <a:schemeClr val="tx1"/>
                </a:solidFill>
                <a:latin typeface="Times"/>
              </a:defRPr>
            </a:lvl5pPr>
            <a:lvl6pPr marL="2561372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027075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92779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958483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4764F4D3-150F-48FD-8D91-6EA1DF9D11A2}" type="slidenum">
              <a:rPr lang="en-US" sz="1200"/>
              <a:pPr/>
              <a:t>8</a:t>
            </a:fld>
            <a:endParaRPr lang="en-US" sz="1200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00485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56769" indent="-291065">
              <a:defRPr sz="2400">
                <a:solidFill>
                  <a:schemeClr val="tx1"/>
                </a:solidFill>
                <a:latin typeface="Times"/>
              </a:defRPr>
            </a:lvl2pPr>
            <a:lvl3pPr marL="1164260" indent="-232852">
              <a:defRPr sz="2400">
                <a:solidFill>
                  <a:schemeClr val="tx1"/>
                </a:solidFill>
                <a:latin typeface="Times"/>
              </a:defRPr>
            </a:lvl3pPr>
            <a:lvl4pPr marL="1629964" indent="-232852">
              <a:defRPr sz="2400">
                <a:solidFill>
                  <a:schemeClr val="tx1"/>
                </a:solidFill>
                <a:latin typeface="Times"/>
              </a:defRPr>
            </a:lvl4pPr>
            <a:lvl5pPr marL="2095668" indent="-232852">
              <a:defRPr sz="2400">
                <a:solidFill>
                  <a:schemeClr val="tx1"/>
                </a:solidFill>
                <a:latin typeface="Times"/>
              </a:defRPr>
            </a:lvl5pPr>
            <a:lvl6pPr marL="2561372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027075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92779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958483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A4B7266E-28AA-4C9C-B202-0548626F462F}" type="slidenum">
              <a:rPr lang="en-US" sz="1200"/>
              <a:pPr/>
              <a:t>9</a:t>
            </a:fld>
            <a:endParaRPr lang="en-US" sz="12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52231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/>
              </a:defRPr>
            </a:lvl1pPr>
            <a:lvl2pPr marL="756769" indent="-291065">
              <a:defRPr sz="2400">
                <a:solidFill>
                  <a:schemeClr val="tx1"/>
                </a:solidFill>
                <a:latin typeface="Times"/>
              </a:defRPr>
            </a:lvl2pPr>
            <a:lvl3pPr marL="1164260" indent="-232852">
              <a:defRPr sz="2400">
                <a:solidFill>
                  <a:schemeClr val="tx1"/>
                </a:solidFill>
                <a:latin typeface="Times"/>
              </a:defRPr>
            </a:lvl3pPr>
            <a:lvl4pPr marL="1629964" indent="-232852">
              <a:defRPr sz="2400">
                <a:solidFill>
                  <a:schemeClr val="tx1"/>
                </a:solidFill>
                <a:latin typeface="Times"/>
              </a:defRPr>
            </a:lvl4pPr>
            <a:lvl5pPr marL="2095668" indent="-232852">
              <a:defRPr sz="2400">
                <a:solidFill>
                  <a:schemeClr val="tx1"/>
                </a:solidFill>
                <a:latin typeface="Times"/>
              </a:defRPr>
            </a:lvl5pPr>
            <a:lvl6pPr marL="2561372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6pPr>
            <a:lvl7pPr marL="3027075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7pPr>
            <a:lvl8pPr marL="3492779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8pPr>
            <a:lvl9pPr marL="3958483" indent="-23285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/>
              </a:defRPr>
            </a:lvl9pPr>
          </a:lstStyle>
          <a:p>
            <a:fld id="{86247876-FD17-4692-B44E-0085CCCDBAEF}" type="slidenum">
              <a:rPr lang="en-US" sz="1200"/>
              <a:pPr/>
              <a:t>12</a:t>
            </a:fld>
            <a:endParaRPr lang="en-US" sz="1200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45244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71600"/>
            <a:ext cx="7772400" cy="11128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9" name="Rectangle 2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569AC462-72ED-48EF-9C90-E57A9C1FC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1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94D3F-4444-49FE-A21B-F1983CB85A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8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B3CB3-0E69-426B-97E1-13A4D921E0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956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93DE4-A446-433B-B907-7A7D2B07DA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981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D82C0-C3C6-4E1D-969D-B14A2E642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75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B9A98-BB19-46F9-A990-31ACE4696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66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35563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35563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3288-2843-4D10-B9BE-34E6EC0B8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88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B71DA-2ECA-44EF-837D-78E494FAC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4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9CD9C-83A6-4599-9E18-F2B9ECAD29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2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DF5F01-8CB5-44CB-9111-5792E5533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231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C4E7D-2035-4AE4-A45B-E36E71CDA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8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4746-72A7-4DCF-BFDD-D8591561CA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06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DBD2F-4697-4081-B575-7314F86206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24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E19DD-53DD-4807-80D1-38157F47A1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581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4EA2E-14FD-4A02-A938-C384649B7B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726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5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5745 h 720"/>
                  <a:gd name="T4" fmla="*/ 624 w 1000"/>
                  <a:gd name="T5" fmla="*/ 5745 h 720"/>
                  <a:gd name="T6" fmla="*/ 624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6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7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8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39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0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2 h 272"/>
                  <a:gd name="T4" fmla="*/ 240 w 624"/>
                  <a:gd name="T5" fmla="*/ 319 h 272"/>
                  <a:gd name="T6" fmla="*/ 624 w 624"/>
                  <a:gd name="T7" fmla="*/ 36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1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6 h 362"/>
                  <a:gd name="T4" fmla="*/ 248 w 632"/>
                  <a:gd name="T5" fmla="*/ 276 h 362"/>
                  <a:gd name="T6" fmla="*/ 632 w 632"/>
                  <a:gd name="T7" fmla="*/ 276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2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3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4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5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52 h 317"/>
                  <a:gd name="T4" fmla="*/ 624 w 624"/>
                  <a:gd name="T5" fmla="*/ 25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6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7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8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1 h 317"/>
                  <a:gd name="T4" fmla="*/ 624 w 624"/>
                  <a:gd name="T5" fmla="*/ 361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49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62 h 317"/>
                  <a:gd name="T4" fmla="*/ 624 w 624"/>
                  <a:gd name="T5" fmla="*/ 36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0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37 h 370"/>
                  <a:gd name="T2" fmla="*/ 0 w 624"/>
                  <a:gd name="T3" fmla="*/ 224 h 370"/>
                  <a:gd name="T4" fmla="*/ 624 w 624"/>
                  <a:gd name="T5" fmla="*/ 224 h 370"/>
                  <a:gd name="T6" fmla="*/ 624 w 624"/>
                  <a:gd name="T7" fmla="*/ 37 h 370"/>
                  <a:gd name="T8" fmla="*/ 384 w 624"/>
                  <a:gd name="T9" fmla="*/ 6 h 370"/>
                  <a:gd name="T10" fmla="*/ 0 w 624"/>
                  <a:gd name="T11" fmla="*/ 37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1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2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61 h 272"/>
                  <a:gd name="T4" fmla="*/ 240 w 624"/>
                  <a:gd name="T5" fmla="*/ 319 h 272"/>
                  <a:gd name="T6" fmla="*/ 624 w 624"/>
                  <a:gd name="T7" fmla="*/ 361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1053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39 h 362"/>
                  <a:gd name="T2" fmla="*/ 8 w 632"/>
                  <a:gd name="T3" fmla="*/ 277 h 362"/>
                  <a:gd name="T4" fmla="*/ 248 w 632"/>
                  <a:gd name="T5" fmla="*/ 277 h 362"/>
                  <a:gd name="T6" fmla="*/ 632 w 632"/>
                  <a:gd name="T7" fmla="*/ 277 h 362"/>
                  <a:gd name="T8" fmla="*/ 632 w 632"/>
                  <a:gd name="T9" fmla="*/ 39 h 362"/>
                  <a:gd name="T10" fmla="*/ 104 w 632"/>
                  <a:gd name="T11" fmla="*/ 39 h 362"/>
                  <a:gd name="T12" fmla="*/ 8 w 632"/>
                  <a:gd name="T13" fmla="*/ 3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dirty="0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pPr>
              <a:defRPr/>
            </a:pPr>
            <a:fld id="{3EED0CE9-09B0-488B-A923-D6D88A572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457200"/>
            <a:ext cx="7162800" cy="1295400"/>
          </a:xfr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n-US" dirty="0" smtClean="0">
                <a:latin typeface="Comic Sans MS" charset="0"/>
              </a:rPr>
              <a:t>Sewing Equipment</a:t>
            </a:r>
            <a:endParaRPr lang="en-US" dirty="0" smtClean="0"/>
          </a:p>
        </p:txBody>
      </p:sp>
      <p:pic>
        <p:nvPicPr>
          <p:cNvPr id="307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92313"/>
            <a:ext cx="4572000" cy="42418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Chalkboard"/>
              </a:rPr>
              <a:t>Thread</a:t>
            </a:r>
            <a:endParaRPr lang="en-US" sz="5400" dirty="0"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long, thin strand of </a:t>
            </a:r>
            <a:r>
              <a:rPr lang="en-US" dirty="0" smtClean="0"/>
              <a:t>cotton, </a:t>
            </a:r>
            <a:r>
              <a:rPr lang="en-US" dirty="0"/>
              <a:t>nylon, or other </a:t>
            </a:r>
            <a:r>
              <a:rPr lang="en-US" dirty="0" smtClean="0"/>
              <a:t>fibers </a:t>
            </a:r>
            <a:r>
              <a:rPr lang="en-US" dirty="0"/>
              <a:t>used in </a:t>
            </a:r>
            <a:r>
              <a:rPr lang="en-US" dirty="0" smtClean="0"/>
              <a:t>sewing </a:t>
            </a:r>
            <a:r>
              <a:rPr lang="en-US" dirty="0"/>
              <a:t>or weaving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C:\Users\ksoden\AppData\Local\Microsoft\Windows\Temporary Internet Files\Content.IE5\3TFQBO27\MC9002387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505200"/>
            <a:ext cx="25908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79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latin typeface="Chalkboard"/>
              </a:rPr>
              <a:t>Embroidery Thread (Floss)</a:t>
            </a:r>
            <a:endParaRPr lang="en-US" sz="5400" dirty="0"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Embroidery thread is </a:t>
            </a:r>
            <a:r>
              <a:rPr lang="en-US" dirty="0" smtClean="0"/>
              <a:t>yarn that </a:t>
            </a:r>
            <a:r>
              <a:rPr lang="en-US" dirty="0"/>
              <a:t>is manufactured or hand-spun specifically for </a:t>
            </a:r>
            <a:r>
              <a:rPr lang="en-US" dirty="0" smtClean="0"/>
              <a:t>embroidery </a:t>
            </a:r>
            <a:r>
              <a:rPr lang="en-US" dirty="0"/>
              <a:t>and other forms of </a:t>
            </a:r>
            <a:r>
              <a:rPr lang="en-US" dirty="0" smtClean="0"/>
              <a:t>needlework.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0" y="3886200"/>
            <a:ext cx="73660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39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smtClean="0">
                <a:latin typeface="Chalkboard" charset="0"/>
              </a:rPr>
              <a:t>Seam Ripper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2514600"/>
            <a:ext cx="3810000" cy="1752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 smtClean="0"/>
              <a:t>A small sharp tool</a:t>
            </a:r>
          </a:p>
          <a:p>
            <a:pPr eaLnBrk="1" hangingPunct="1">
              <a:buFont typeface="Wingdings" charset="2"/>
              <a:buNone/>
            </a:pPr>
            <a:r>
              <a:rPr lang="en-US" dirty="0" smtClean="0"/>
              <a:t>used </a:t>
            </a:r>
            <a:r>
              <a:rPr lang="en-US" smtClean="0"/>
              <a:t>to remove stitches.</a:t>
            </a:r>
            <a:endParaRPr lang="en-US" sz="2800" dirty="0" smtClean="0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3048000" cy="40640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133600" y="4495800"/>
            <a:ext cx="2057400" cy="1066800"/>
          </a:xfrm>
          <a:prstGeom prst="rightArrow">
            <a:avLst>
              <a:gd name="adj1" fmla="val 50000"/>
              <a:gd name="adj2" fmla="val 4821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halkboard"/>
              </a:rPr>
              <a:t>Thimble</a:t>
            </a:r>
            <a:endParaRPr lang="en-US" sz="6000" dirty="0"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pitted </a:t>
            </a:r>
            <a:r>
              <a:rPr lang="en-US" dirty="0" smtClean="0"/>
              <a:t>cap or </a:t>
            </a:r>
            <a:r>
              <a:rPr lang="en-US" dirty="0"/>
              <a:t>cover worn on the finger to push </a:t>
            </a:r>
            <a:r>
              <a:rPr lang="en-US" dirty="0" smtClean="0"/>
              <a:t>the needle in sewing.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71800"/>
            <a:ext cx="3581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959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smtClean="0">
                <a:latin typeface="Chalkboard" charset="0"/>
              </a:rPr>
              <a:t>Tape Measure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/>
              <a:t>Long plastic or fiberglass strip with marks for measuring:</a:t>
            </a:r>
          </a:p>
          <a:p>
            <a:pPr marL="457200" indent="-45720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/>
              <a:t>1.  Fabric</a:t>
            </a:r>
          </a:p>
          <a:p>
            <a:pPr marL="457200" indent="-45720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/>
              <a:t>2.  Patterns </a:t>
            </a:r>
          </a:p>
          <a:p>
            <a:pPr marL="457200" indent="-457200" eaLnBrk="1" hangingPunct="1">
              <a:lnSpc>
                <a:spcPct val="90000"/>
              </a:lnSpc>
              <a:buFont typeface="Wingdings" charset="2"/>
              <a:buNone/>
            </a:pPr>
            <a:r>
              <a:rPr lang="en-US" dirty="0" smtClean="0"/>
              <a:t>3.  Body measurements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1600200"/>
            <a:ext cx="3143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halkboard"/>
              </a:rPr>
              <a:t>Pin Cushion/Grabbit</a:t>
            </a:r>
            <a:endParaRPr lang="en-US" sz="6000" dirty="0"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Fabric/Magnetic holder for pins.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3048000"/>
            <a:ext cx="4572000" cy="31242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32766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2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latin typeface="Chalkboard"/>
              </a:rPr>
              <a:t>Hand sewing needles</a:t>
            </a:r>
            <a:endParaRPr lang="en-US" sz="6000" dirty="0">
              <a:latin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Needles for hand sewing, </a:t>
            </a:r>
            <a:r>
              <a:rPr lang="en-US" dirty="0" smtClean="0"/>
              <a:t>quilting </a:t>
            </a:r>
            <a:r>
              <a:rPr lang="en-US" dirty="0"/>
              <a:t>and needlework vary in </a:t>
            </a:r>
            <a:r>
              <a:rPr lang="en-US" dirty="0" smtClean="0"/>
              <a:t>thickness, </a:t>
            </a:r>
            <a:r>
              <a:rPr lang="en-US" dirty="0"/>
              <a:t>point shape, </a:t>
            </a:r>
            <a:r>
              <a:rPr lang="en-US" dirty="0" smtClean="0"/>
              <a:t>length and </a:t>
            </a:r>
            <a:r>
              <a:rPr lang="en-US" dirty="0"/>
              <a:t>the size of the needle </a:t>
            </a:r>
            <a:r>
              <a:rPr lang="en-US" dirty="0" smtClean="0"/>
              <a:t>eye. </a:t>
            </a:r>
            <a:endParaRPr lang="en-US" dirty="0"/>
          </a:p>
        </p:txBody>
      </p:sp>
      <p:pic>
        <p:nvPicPr>
          <p:cNvPr id="1026" name="Picture 2" descr="C:\Users\ksoden\AppData\Local\Microsoft\Windows\Temporary Internet Files\Content.IE5\4JSG8BXA\MP90040239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2081784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33800"/>
            <a:ext cx="19812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Shears vs. Scissors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2" y="1981200"/>
            <a:ext cx="4618037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Scissors = often have shorter blades.  Handles often have matching holes and are centered.</a:t>
            </a:r>
          </a:p>
          <a:p>
            <a:pPr eaLnBrk="1" hangingPunct="1"/>
            <a:r>
              <a:rPr lang="en-US" sz="2800" dirty="0" smtClean="0"/>
              <a:t>SHEARS = have different sizes holes.  Blades are to one side.  They are  used for cutting fabric.</a:t>
            </a:r>
          </a:p>
        </p:txBody>
      </p:sp>
      <p:pic>
        <p:nvPicPr>
          <p:cNvPr id="8196" name="Picture 4" descr="scissorsdressmak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92056" y="3733800"/>
            <a:ext cx="2743200" cy="2743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 descr="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04800"/>
            <a:ext cx="2220913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dirty="0" smtClean="0">
                <a:latin typeface="Chalkboard" charset="0"/>
              </a:rPr>
              <a:t>Scissor/Shears Rules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800" b="1" dirty="0" smtClean="0"/>
              <a:t>Cut </a:t>
            </a:r>
            <a:r>
              <a:rPr lang="en-US" sz="2800" b="1" u="sng" dirty="0" smtClean="0"/>
              <a:t>only</a:t>
            </a:r>
            <a:r>
              <a:rPr lang="en-US" sz="2800" b="1" dirty="0" smtClean="0"/>
              <a:t> fabric</a:t>
            </a:r>
          </a:p>
          <a:p>
            <a:pPr marL="0" indent="0" eaLnBrk="1" hangingPunct="1">
              <a:buNone/>
            </a:pPr>
            <a:r>
              <a:rPr lang="en-US" sz="2800" b="1" dirty="0" smtClean="0"/>
              <a:t>    with shears.</a:t>
            </a:r>
          </a:p>
          <a:p>
            <a:pPr eaLnBrk="1" hangingPunct="1"/>
            <a:r>
              <a:rPr lang="en-US" sz="2800" b="1" dirty="0" smtClean="0"/>
              <a:t>Never cut pins.</a:t>
            </a:r>
          </a:p>
          <a:p>
            <a:pPr eaLnBrk="1" hangingPunct="1"/>
            <a:r>
              <a:rPr lang="en-US" sz="2800" b="1" dirty="0" smtClean="0"/>
              <a:t>Don’t drop shears or scissors.</a:t>
            </a:r>
          </a:p>
          <a:p>
            <a:pPr eaLnBrk="1" hangingPunct="1"/>
            <a:r>
              <a:rPr lang="en-US" sz="2800" b="1" dirty="0" smtClean="0"/>
              <a:t>Get sharpened when dull.</a:t>
            </a:r>
          </a:p>
          <a:p>
            <a:pPr eaLnBrk="1" hangingPunct="1"/>
            <a:r>
              <a:rPr lang="en-US" sz="2800" b="1" dirty="0" smtClean="0"/>
              <a:t>Dull shears will not cut fabric properly!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581400" cy="2971800"/>
          </a:xfrm>
          <a:prstGeom prst="rect">
            <a:avLst/>
          </a:prstGeom>
          <a:noFill/>
          <a:ln w="762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>
                <a:latin typeface="Chalkboard" charset="0"/>
              </a:rPr>
              <a:t>Marking Pencils &amp; Pens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SzPct val="60000"/>
              <a:buFont typeface="Wingdings" charset="2"/>
              <a:buNone/>
            </a:pPr>
            <a:r>
              <a:rPr lang="en-US" sz="4000" dirty="0" smtClean="0"/>
              <a:t>Special pens or pencils that are used to mark fabric when sewing.</a:t>
            </a:r>
          </a:p>
        </p:txBody>
      </p:sp>
      <p:pic>
        <p:nvPicPr>
          <p:cNvPr id="17412" name="Picture 5" descr="fabricmarkerpen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3700" y="3200400"/>
            <a:ext cx="2400300" cy="3429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88544">
            <a:off x="5860256" y="1226344"/>
            <a:ext cx="1265238" cy="292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/>
              <a:t>Tracing Wheel and Paper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Coated paper comes in assorted colors.</a:t>
            </a:r>
          </a:p>
          <a:p>
            <a:pPr eaLnBrk="1" hangingPunct="1"/>
            <a:r>
              <a:rPr lang="en-US" dirty="0"/>
              <a:t>U</a:t>
            </a:r>
            <a:r>
              <a:rPr lang="en-US" dirty="0" smtClean="0"/>
              <a:t>sed to transfer markings onto fabric.</a:t>
            </a:r>
          </a:p>
        </p:txBody>
      </p:sp>
      <p:pic>
        <p:nvPicPr>
          <p:cNvPr id="18436" name="Picture 6" descr="tracewhlsqr4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35563" y="1828800"/>
            <a:ext cx="3810000" cy="41195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d's Tie">
  <a:themeElements>
    <a:clrScheme name="Dad'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'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ad'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'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'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X:Templates:Presentations:Designs:Dad's Tie</Template>
  <TotalTime>704</TotalTime>
  <Words>243</Words>
  <Application>Microsoft Office PowerPoint</Application>
  <PresentationFormat>On-screen Show (4:3)</PresentationFormat>
  <Paragraphs>42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Chalkboard</vt:lpstr>
      <vt:lpstr>Comic Sans MS</vt:lpstr>
      <vt:lpstr>Times</vt:lpstr>
      <vt:lpstr>Times New Roman</vt:lpstr>
      <vt:lpstr>Wingdings</vt:lpstr>
      <vt:lpstr>Dad's Tie</vt:lpstr>
      <vt:lpstr>Sewing Equipment</vt:lpstr>
      <vt:lpstr>Thimble</vt:lpstr>
      <vt:lpstr>Tape Measure</vt:lpstr>
      <vt:lpstr>Pin Cushion/Grabbit</vt:lpstr>
      <vt:lpstr>Hand sewing needles</vt:lpstr>
      <vt:lpstr>Shears vs. Scissors</vt:lpstr>
      <vt:lpstr>Scissor/Shears Rules</vt:lpstr>
      <vt:lpstr>Marking Pencils &amp; Pens</vt:lpstr>
      <vt:lpstr>Tracing Wheel and Paper</vt:lpstr>
      <vt:lpstr>Thread</vt:lpstr>
      <vt:lpstr>Embroidery Thread (Floss)</vt:lpstr>
      <vt:lpstr>Seam Ripper</vt:lpstr>
    </vt:vector>
  </TitlesOfParts>
  <Company>Joel P Jensen Middle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Sewing Tools Assignment</dc:title>
  <dc:creator>Lorna Peterson</dc:creator>
  <cp:lastModifiedBy>Parlapiano, Sue</cp:lastModifiedBy>
  <cp:revision>43</cp:revision>
  <cp:lastPrinted>2014-04-08T11:57:03Z</cp:lastPrinted>
  <dcterms:created xsi:type="dcterms:W3CDTF">2005-08-30T01:52:24Z</dcterms:created>
  <dcterms:modified xsi:type="dcterms:W3CDTF">2015-09-11T18:19:35Z</dcterms:modified>
</cp:coreProperties>
</file>